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4"/>
  </p:sldMasterIdLst>
  <p:notesMasterIdLst>
    <p:notesMasterId r:id="rId20"/>
  </p:notesMasterIdLst>
  <p:handoutMasterIdLst>
    <p:handoutMasterId r:id="rId21"/>
  </p:handoutMasterIdLst>
  <p:sldIdLst>
    <p:sldId id="283" r:id="rId5"/>
    <p:sldId id="311" r:id="rId6"/>
    <p:sldId id="310" r:id="rId7"/>
    <p:sldId id="298" r:id="rId8"/>
    <p:sldId id="299" r:id="rId9"/>
    <p:sldId id="300" r:id="rId10"/>
    <p:sldId id="301" r:id="rId11"/>
    <p:sldId id="302" r:id="rId12"/>
    <p:sldId id="303" r:id="rId13"/>
    <p:sldId id="305" r:id="rId14"/>
    <p:sldId id="308" r:id="rId15"/>
    <p:sldId id="309" r:id="rId16"/>
    <p:sldId id="312" r:id="rId17"/>
    <p:sldId id="313" r:id="rId18"/>
    <p:sldId id="282" r:id="rId19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C35D2E-848C-4DD3-BCEC-01317E7C2919}" v="172" dt="2025-01-21T21:21:50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0416" autoAdjust="0"/>
  </p:normalViewPr>
  <p:slideViewPr>
    <p:cSldViewPr>
      <p:cViewPr varScale="1">
        <p:scale>
          <a:sx n="62" d="100"/>
          <a:sy n="62" d="100"/>
        </p:scale>
        <p:origin x="1803" y="33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61" d="100"/>
          <a:sy n="61" d="100"/>
        </p:scale>
        <p:origin x="2964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22038-CA2B-4216-9C7F-DDF351C5855E}" type="doc">
      <dgm:prSet loTypeId="urn:microsoft.com/office/officeart/2005/8/layout/chevron1" loCatId="process" qsTypeId="urn:microsoft.com/office/officeart/2005/8/quickstyle/simple3" qsCatId="simple" csTypeId="urn:microsoft.com/office/officeart/2005/8/colors/colorful3" csCatId="colorful" phldr="1"/>
      <dgm:spPr/>
    </dgm:pt>
    <dgm:pt modelId="{1176AC4D-18DA-4362-8D07-44A6CD8A55D0}">
      <dgm:prSet phldrT="[Text]" custT="1"/>
      <dgm:spPr/>
      <dgm:t>
        <a:bodyPr/>
        <a:lstStyle/>
        <a:p>
          <a:r>
            <a:rPr lang="de-DE" sz="1800" noProof="0" dirty="0" err="1"/>
            <a:t>Unfiltered</a:t>
          </a:r>
          <a:r>
            <a:rPr lang="de-DE" sz="1800" noProof="0" dirty="0"/>
            <a:t> </a:t>
          </a:r>
        </a:p>
      </dgm:t>
    </dgm:pt>
    <dgm:pt modelId="{78C4A19A-4770-4FBF-9A6A-55018BAE574B}" type="parTrans" cxnId="{31B66739-E97F-4FE4-AEBD-A185CBDCCF2B}">
      <dgm:prSet/>
      <dgm:spPr/>
      <dgm:t>
        <a:bodyPr/>
        <a:lstStyle/>
        <a:p>
          <a:endParaRPr lang="de-DE"/>
        </a:p>
      </dgm:t>
    </dgm:pt>
    <dgm:pt modelId="{96BE728D-539E-4A0A-904C-C849B7177161}" type="sibTrans" cxnId="{31B66739-E97F-4FE4-AEBD-A185CBDCCF2B}">
      <dgm:prSet/>
      <dgm:spPr/>
      <dgm:t>
        <a:bodyPr/>
        <a:lstStyle/>
        <a:p>
          <a:endParaRPr lang="de-DE"/>
        </a:p>
      </dgm:t>
    </dgm:pt>
    <dgm:pt modelId="{FD9ABB16-1CC5-4063-BA44-6DF6CC616B80}">
      <dgm:prSet phldrT="[Text]" custT="1"/>
      <dgm:spPr/>
      <dgm:t>
        <a:bodyPr/>
        <a:lstStyle/>
        <a:p>
          <a:r>
            <a:rPr lang="de-DE" sz="1800" noProof="0" dirty="0" err="1"/>
            <a:t>Filtering</a:t>
          </a:r>
          <a:r>
            <a:rPr lang="de-DE" sz="1800" noProof="0" dirty="0"/>
            <a:t> </a:t>
          </a:r>
          <a:r>
            <a:rPr lang="de-DE" sz="1800" noProof="0" dirty="0" err="1"/>
            <a:t>by</a:t>
          </a:r>
          <a:r>
            <a:rPr lang="de-DE" sz="1800" noProof="0" dirty="0"/>
            <a:t> </a:t>
          </a:r>
          <a:r>
            <a:rPr lang="de-DE" sz="1800" noProof="0" dirty="0" err="1"/>
            <a:t>range</a:t>
          </a:r>
          <a:r>
            <a:rPr lang="de-DE" sz="1800" noProof="0" dirty="0"/>
            <a:t> </a:t>
          </a:r>
        </a:p>
      </dgm:t>
    </dgm:pt>
    <dgm:pt modelId="{ADB5C5CA-14D6-4E05-B286-D3DF21D00627}" type="parTrans" cxnId="{A120DC6B-C57E-459D-8E34-6B94D4B4DB06}">
      <dgm:prSet/>
      <dgm:spPr/>
      <dgm:t>
        <a:bodyPr/>
        <a:lstStyle/>
        <a:p>
          <a:endParaRPr lang="de-DE"/>
        </a:p>
      </dgm:t>
    </dgm:pt>
    <dgm:pt modelId="{81FA6525-1B9A-4BB1-943F-59BF79CD304C}" type="sibTrans" cxnId="{A120DC6B-C57E-459D-8E34-6B94D4B4DB06}">
      <dgm:prSet/>
      <dgm:spPr/>
      <dgm:t>
        <a:bodyPr/>
        <a:lstStyle/>
        <a:p>
          <a:endParaRPr lang="de-DE"/>
        </a:p>
      </dgm:t>
    </dgm:pt>
    <dgm:pt modelId="{8B10B7AB-0BA3-4A40-AE8C-322F13F3FBFB}">
      <dgm:prSet phldrT="[Text]" custT="1"/>
      <dgm:spPr/>
      <dgm:t>
        <a:bodyPr/>
        <a:lstStyle/>
        <a:p>
          <a:r>
            <a:rPr lang="de-DE" sz="1800" noProof="0" dirty="0" err="1"/>
            <a:t>Filtered</a:t>
          </a:r>
          <a:r>
            <a:rPr lang="de-DE" sz="1800" noProof="0" dirty="0"/>
            <a:t> </a:t>
          </a:r>
        </a:p>
      </dgm:t>
    </dgm:pt>
    <dgm:pt modelId="{DFEFCB0C-98B3-49B4-BFD2-50EBF3150653}" type="parTrans" cxnId="{D2006E83-1E68-402B-81E0-05DD2BBE77B8}">
      <dgm:prSet/>
      <dgm:spPr/>
      <dgm:t>
        <a:bodyPr/>
        <a:lstStyle/>
        <a:p>
          <a:endParaRPr lang="de-DE"/>
        </a:p>
      </dgm:t>
    </dgm:pt>
    <dgm:pt modelId="{0C1C5F38-343C-45A0-BA29-F4400EE89663}" type="sibTrans" cxnId="{D2006E83-1E68-402B-81E0-05DD2BBE77B8}">
      <dgm:prSet/>
      <dgm:spPr/>
      <dgm:t>
        <a:bodyPr/>
        <a:lstStyle/>
        <a:p>
          <a:endParaRPr lang="de-DE"/>
        </a:p>
      </dgm:t>
    </dgm:pt>
    <dgm:pt modelId="{1FC72C36-DBA5-4010-8315-93C57E47E52C}" type="pres">
      <dgm:prSet presAssocID="{20222038-CA2B-4216-9C7F-DDF351C5855E}" presName="Name0" presStyleCnt="0">
        <dgm:presLayoutVars>
          <dgm:dir/>
          <dgm:animLvl val="lvl"/>
          <dgm:resizeHandles val="exact"/>
        </dgm:presLayoutVars>
      </dgm:prSet>
      <dgm:spPr/>
    </dgm:pt>
    <dgm:pt modelId="{822D9FBB-0701-43F4-96F7-2530684CD45C}" type="pres">
      <dgm:prSet presAssocID="{1176AC4D-18DA-4362-8D07-44A6CD8A55D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1DF65AF-25C4-4365-89D1-A46E2C0637AC}" type="pres">
      <dgm:prSet presAssocID="{96BE728D-539E-4A0A-904C-C849B7177161}" presName="parTxOnlySpace" presStyleCnt="0"/>
      <dgm:spPr/>
    </dgm:pt>
    <dgm:pt modelId="{B051E1C7-22AC-48AF-BBBA-1E493E3EADB2}" type="pres">
      <dgm:prSet presAssocID="{FD9ABB16-1CC5-4063-BA44-6DF6CC616B8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0FB2443-D4DE-4E49-8BA4-5674010CD95E}" type="pres">
      <dgm:prSet presAssocID="{81FA6525-1B9A-4BB1-943F-59BF79CD304C}" presName="parTxOnlySpace" presStyleCnt="0"/>
      <dgm:spPr/>
    </dgm:pt>
    <dgm:pt modelId="{359346FF-BDFF-4E7D-864D-0834A58E9842}" type="pres">
      <dgm:prSet presAssocID="{8B10B7AB-0BA3-4A40-AE8C-322F13F3FB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50F7104-7624-4C41-9A2D-60DFB050ACE0}" type="presOf" srcId="{1176AC4D-18DA-4362-8D07-44A6CD8A55D0}" destId="{822D9FBB-0701-43F4-96F7-2530684CD45C}" srcOrd="0" destOrd="0" presId="urn:microsoft.com/office/officeart/2005/8/layout/chevron1"/>
    <dgm:cxn modelId="{271D1E34-68C8-42F2-8FEB-7910660CA71F}" type="presOf" srcId="{FD9ABB16-1CC5-4063-BA44-6DF6CC616B80}" destId="{B051E1C7-22AC-48AF-BBBA-1E493E3EADB2}" srcOrd="0" destOrd="0" presId="urn:microsoft.com/office/officeart/2005/8/layout/chevron1"/>
    <dgm:cxn modelId="{31B66739-E97F-4FE4-AEBD-A185CBDCCF2B}" srcId="{20222038-CA2B-4216-9C7F-DDF351C5855E}" destId="{1176AC4D-18DA-4362-8D07-44A6CD8A55D0}" srcOrd="0" destOrd="0" parTransId="{78C4A19A-4770-4FBF-9A6A-55018BAE574B}" sibTransId="{96BE728D-539E-4A0A-904C-C849B7177161}"/>
    <dgm:cxn modelId="{FB447264-F96A-4491-B244-A244B7DB7505}" type="presOf" srcId="{20222038-CA2B-4216-9C7F-DDF351C5855E}" destId="{1FC72C36-DBA5-4010-8315-93C57E47E52C}" srcOrd="0" destOrd="0" presId="urn:microsoft.com/office/officeart/2005/8/layout/chevron1"/>
    <dgm:cxn modelId="{A120DC6B-C57E-459D-8E34-6B94D4B4DB06}" srcId="{20222038-CA2B-4216-9C7F-DDF351C5855E}" destId="{FD9ABB16-1CC5-4063-BA44-6DF6CC616B80}" srcOrd="1" destOrd="0" parTransId="{ADB5C5CA-14D6-4E05-B286-D3DF21D00627}" sibTransId="{81FA6525-1B9A-4BB1-943F-59BF79CD304C}"/>
    <dgm:cxn modelId="{D2006E83-1E68-402B-81E0-05DD2BBE77B8}" srcId="{20222038-CA2B-4216-9C7F-DDF351C5855E}" destId="{8B10B7AB-0BA3-4A40-AE8C-322F13F3FBFB}" srcOrd="2" destOrd="0" parTransId="{DFEFCB0C-98B3-49B4-BFD2-50EBF3150653}" sibTransId="{0C1C5F38-343C-45A0-BA29-F4400EE89663}"/>
    <dgm:cxn modelId="{3ECCF6BF-D7E7-4611-895A-A1691A600029}" type="presOf" srcId="{8B10B7AB-0BA3-4A40-AE8C-322F13F3FBFB}" destId="{359346FF-BDFF-4E7D-864D-0834A58E9842}" srcOrd="0" destOrd="0" presId="urn:microsoft.com/office/officeart/2005/8/layout/chevron1"/>
    <dgm:cxn modelId="{73A5C7AA-4069-466A-8F2D-03582D417BDE}" type="presParOf" srcId="{1FC72C36-DBA5-4010-8315-93C57E47E52C}" destId="{822D9FBB-0701-43F4-96F7-2530684CD45C}" srcOrd="0" destOrd="0" presId="urn:microsoft.com/office/officeart/2005/8/layout/chevron1"/>
    <dgm:cxn modelId="{FE57F055-7FFA-4CB5-8E9D-002898F316A8}" type="presParOf" srcId="{1FC72C36-DBA5-4010-8315-93C57E47E52C}" destId="{31DF65AF-25C4-4365-89D1-A46E2C0637AC}" srcOrd="1" destOrd="0" presId="urn:microsoft.com/office/officeart/2005/8/layout/chevron1"/>
    <dgm:cxn modelId="{369ED4D4-122E-46AE-9E8E-F6E94F050E97}" type="presParOf" srcId="{1FC72C36-DBA5-4010-8315-93C57E47E52C}" destId="{B051E1C7-22AC-48AF-BBBA-1E493E3EADB2}" srcOrd="2" destOrd="0" presId="urn:microsoft.com/office/officeart/2005/8/layout/chevron1"/>
    <dgm:cxn modelId="{3AD1DC1C-0D33-4A02-BE47-7C64E3A94556}" type="presParOf" srcId="{1FC72C36-DBA5-4010-8315-93C57E47E52C}" destId="{F0FB2443-D4DE-4E49-8BA4-5674010CD95E}" srcOrd="3" destOrd="0" presId="urn:microsoft.com/office/officeart/2005/8/layout/chevron1"/>
    <dgm:cxn modelId="{3E755E6A-4F31-472A-834D-2A2F417EABBC}" type="presParOf" srcId="{1FC72C36-DBA5-4010-8315-93C57E47E52C}" destId="{359346FF-BDFF-4E7D-864D-0834A58E984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4B89B2-0E8D-41A4-8521-AC75CF328A92}" type="doc">
      <dgm:prSet loTypeId="urn:microsoft.com/office/officeart/2005/8/layout/chevron1" loCatId="process" qsTypeId="urn:microsoft.com/office/officeart/2005/8/quickstyle/simple3" qsCatId="simple" csTypeId="urn:microsoft.com/office/officeart/2005/8/colors/colorful3" csCatId="colorful" phldr="1"/>
      <dgm:spPr/>
    </dgm:pt>
    <dgm:pt modelId="{B5762999-9455-4DFA-B25A-55E5E8965D22}">
      <dgm:prSet phldrT="[Text]" custT="1"/>
      <dgm:spPr/>
      <dgm:t>
        <a:bodyPr/>
        <a:lstStyle/>
        <a:p>
          <a:r>
            <a:rPr lang="en-US" sz="2200" dirty="0" err="1"/>
            <a:t>Zeitlicher</a:t>
          </a:r>
          <a:r>
            <a:rPr lang="en-US" sz="2200" dirty="0"/>
            <a:t> </a:t>
          </a:r>
          <a:r>
            <a:rPr lang="en-US" sz="2200" dirty="0" err="1"/>
            <a:t>Horizont</a:t>
          </a:r>
          <a:r>
            <a:rPr lang="en-US" sz="2200" dirty="0"/>
            <a:t> = 1 </a:t>
          </a:r>
          <a:br>
            <a:rPr lang="en-US" sz="2200" dirty="0"/>
          </a:br>
          <a:r>
            <a:rPr lang="en-US" sz="1800" dirty="0"/>
            <a:t>(</a:t>
          </a:r>
          <a:r>
            <a:rPr lang="de-DE" sz="1800" noProof="0" dirty="0"/>
            <a:t>2 aufeinanderfolgenden Frames betrachtet) </a:t>
          </a:r>
          <a:endParaRPr lang="de-DE" sz="1800" dirty="0"/>
        </a:p>
      </dgm:t>
    </dgm:pt>
    <dgm:pt modelId="{83FCA120-8063-448C-AF74-69FD2BBE655D}" type="parTrans" cxnId="{E4955F1D-8C07-4FBD-9DC7-B9BB8A0CD7EF}">
      <dgm:prSet/>
      <dgm:spPr/>
      <dgm:t>
        <a:bodyPr/>
        <a:lstStyle/>
        <a:p>
          <a:endParaRPr lang="de-DE"/>
        </a:p>
      </dgm:t>
    </dgm:pt>
    <dgm:pt modelId="{B3678789-FACC-472D-AC35-0E7AF7B6F549}" type="sibTrans" cxnId="{E4955F1D-8C07-4FBD-9DC7-B9BB8A0CD7EF}">
      <dgm:prSet/>
      <dgm:spPr/>
      <dgm:t>
        <a:bodyPr/>
        <a:lstStyle/>
        <a:p>
          <a:endParaRPr lang="de-DE"/>
        </a:p>
      </dgm:t>
    </dgm:pt>
    <dgm:pt modelId="{BB00BB65-B9D0-4AAF-94C9-07548622E874}">
      <dgm:prSet phldrT="[Text]" custT="1"/>
      <dgm:spPr/>
      <dgm:t>
        <a:bodyPr/>
        <a:lstStyle/>
        <a:p>
          <a:r>
            <a:rPr lang="en-US" sz="2200" dirty="0" err="1"/>
            <a:t>Zeitlicher</a:t>
          </a:r>
          <a:r>
            <a:rPr lang="en-US" sz="2200" dirty="0"/>
            <a:t> </a:t>
          </a:r>
          <a:r>
            <a:rPr lang="en-US" sz="2200" dirty="0" err="1"/>
            <a:t>Horizont</a:t>
          </a:r>
          <a:r>
            <a:rPr lang="en-US" sz="2200" dirty="0"/>
            <a:t> = 5 </a:t>
          </a:r>
          <a:br>
            <a:rPr lang="en-US" sz="2200" dirty="0"/>
          </a:br>
          <a:r>
            <a:rPr lang="en-US" sz="1800" dirty="0"/>
            <a:t>(6</a:t>
          </a:r>
          <a:r>
            <a:rPr lang="de-DE" sz="1800" noProof="0" dirty="0"/>
            <a:t> aufeinanderfolgenden Frames betrachtet) </a:t>
          </a:r>
          <a:endParaRPr lang="de-DE" sz="1800" dirty="0"/>
        </a:p>
      </dgm:t>
    </dgm:pt>
    <dgm:pt modelId="{0E0DC583-7CB1-4A46-8D54-6FC8E42A5BB2}" type="parTrans" cxnId="{B002EEE5-9249-48B8-83AB-3E43C5D01759}">
      <dgm:prSet/>
      <dgm:spPr/>
      <dgm:t>
        <a:bodyPr/>
        <a:lstStyle/>
        <a:p>
          <a:endParaRPr lang="de-DE"/>
        </a:p>
      </dgm:t>
    </dgm:pt>
    <dgm:pt modelId="{0E0B4B5F-87B2-4D39-A8B3-E851B6B55263}" type="sibTrans" cxnId="{B002EEE5-9249-48B8-83AB-3E43C5D01759}">
      <dgm:prSet/>
      <dgm:spPr/>
      <dgm:t>
        <a:bodyPr/>
        <a:lstStyle/>
        <a:p>
          <a:endParaRPr lang="de-DE"/>
        </a:p>
      </dgm:t>
    </dgm:pt>
    <dgm:pt modelId="{B081B8CA-F389-4249-A699-F34CF400A1B7}" type="pres">
      <dgm:prSet presAssocID="{EA4B89B2-0E8D-41A4-8521-AC75CF328A92}" presName="Name0" presStyleCnt="0">
        <dgm:presLayoutVars>
          <dgm:dir/>
          <dgm:animLvl val="lvl"/>
          <dgm:resizeHandles val="exact"/>
        </dgm:presLayoutVars>
      </dgm:prSet>
      <dgm:spPr/>
    </dgm:pt>
    <dgm:pt modelId="{D007888D-5C8A-4EE0-B54E-71BCFA3940C8}" type="pres">
      <dgm:prSet presAssocID="{B5762999-9455-4DFA-B25A-55E5E8965D22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8368B8EB-BFF7-4EA7-86FE-BB649C116467}" type="pres">
      <dgm:prSet presAssocID="{B3678789-FACC-472D-AC35-0E7AF7B6F549}" presName="parTxOnlySpace" presStyleCnt="0"/>
      <dgm:spPr/>
    </dgm:pt>
    <dgm:pt modelId="{29B80593-F574-4D80-96E5-88ACFE601E10}" type="pres">
      <dgm:prSet presAssocID="{BB00BB65-B9D0-4AAF-94C9-07548622E874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E4955F1D-8C07-4FBD-9DC7-B9BB8A0CD7EF}" srcId="{EA4B89B2-0E8D-41A4-8521-AC75CF328A92}" destId="{B5762999-9455-4DFA-B25A-55E5E8965D22}" srcOrd="0" destOrd="0" parTransId="{83FCA120-8063-448C-AF74-69FD2BBE655D}" sibTransId="{B3678789-FACC-472D-AC35-0E7AF7B6F549}"/>
    <dgm:cxn modelId="{6CB4E745-70B7-491F-B449-9144F1C3D3BC}" type="presOf" srcId="{BB00BB65-B9D0-4AAF-94C9-07548622E874}" destId="{29B80593-F574-4D80-96E5-88ACFE601E10}" srcOrd="0" destOrd="0" presId="urn:microsoft.com/office/officeart/2005/8/layout/chevron1"/>
    <dgm:cxn modelId="{A158BB4E-CBD8-4A74-B467-FEF6D288B66C}" type="presOf" srcId="{EA4B89B2-0E8D-41A4-8521-AC75CF328A92}" destId="{B081B8CA-F389-4249-A699-F34CF400A1B7}" srcOrd="0" destOrd="0" presId="urn:microsoft.com/office/officeart/2005/8/layout/chevron1"/>
    <dgm:cxn modelId="{BE44CEBF-05BE-4132-A9E3-0F1205C366DC}" type="presOf" srcId="{B5762999-9455-4DFA-B25A-55E5E8965D22}" destId="{D007888D-5C8A-4EE0-B54E-71BCFA3940C8}" srcOrd="0" destOrd="0" presId="urn:microsoft.com/office/officeart/2005/8/layout/chevron1"/>
    <dgm:cxn modelId="{B002EEE5-9249-48B8-83AB-3E43C5D01759}" srcId="{EA4B89B2-0E8D-41A4-8521-AC75CF328A92}" destId="{BB00BB65-B9D0-4AAF-94C9-07548622E874}" srcOrd="1" destOrd="0" parTransId="{0E0DC583-7CB1-4A46-8D54-6FC8E42A5BB2}" sibTransId="{0E0B4B5F-87B2-4D39-A8B3-E851B6B55263}"/>
    <dgm:cxn modelId="{84EF606D-D49C-447E-9B5C-74CF436EEF3A}" type="presParOf" srcId="{B081B8CA-F389-4249-A699-F34CF400A1B7}" destId="{D007888D-5C8A-4EE0-B54E-71BCFA3940C8}" srcOrd="0" destOrd="0" presId="urn:microsoft.com/office/officeart/2005/8/layout/chevron1"/>
    <dgm:cxn modelId="{81DED023-5871-4B71-B612-ECBE93920032}" type="presParOf" srcId="{B081B8CA-F389-4249-A699-F34CF400A1B7}" destId="{8368B8EB-BFF7-4EA7-86FE-BB649C116467}" srcOrd="1" destOrd="0" presId="urn:microsoft.com/office/officeart/2005/8/layout/chevron1"/>
    <dgm:cxn modelId="{56E77E89-4037-4B1D-A2A0-AA33893B84FA}" type="presParOf" srcId="{B081B8CA-F389-4249-A699-F34CF400A1B7}" destId="{29B80593-F574-4D80-96E5-88ACFE601E1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D9FBB-0701-43F4-96F7-2530684CD45C}">
      <dsp:nvSpPr>
        <dsp:cNvPr id="0" name=""/>
        <dsp:cNvSpPr/>
      </dsp:nvSpPr>
      <dsp:spPr>
        <a:xfrm>
          <a:off x="2362" y="0"/>
          <a:ext cx="2878312" cy="91440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 err="1"/>
            <a:t>Unfiltered</a:t>
          </a:r>
          <a:r>
            <a:rPr lang="de-DE" sz="1800" kern="1200" noProof="0" dirty="0"/>
            <a:t> </a:t>
          </a:r>
        </a:p>
      </dsp:txBody>
      <dsp:txXfrm>
        <a:off x="459562" y="0"/>
        <a:ext cx="1963912" cy="914400"/>
      </dsp:txXfrm>
    </dsp:sp>
    <dsp:sp modelId="{B051E1C7-22AC-48AF-BBBA-1E493E3EADB2}">
      <dsp:nvSpPr>
        <dsp:cNvPr id="0" name=""/>
        <dsp:cNvSpPr/>
      </dsp:nvSpPr>
      <dsp:spPr>
        <a:xfrm>
          <a:off x="2592843" y="0"/>
          <a:ext cx="2878312" cy="914400"/>
        </a:xfrm>
        <a:prstGeom prst="chevron">
          <a:avLst/>
        </a:prstGeom>
        <a:gradFill rotWithShape="0">
          <a:gsLst>
            <a:gs pos="0">
              <a:schemeClr val="accent3">
                <a:hueOff val="2058582"/>
                <a:satOff val="12356"/>
                <a:lumOff val="941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058582"/>
                <a:satOff val="12356"/>
                <a:lumOff val="941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058582"/>
                <a:satOff val="12356"/>
                <a:lumOff val="941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 err="1"/>
            <a:t>Filtering</a:t>
          </a:r>
          <a:r>
            <a:rPr lang="de-DE" sz="1800" kern="1200" noProof="0" dirty="0"/>
            <a:t> </a:t>
          </a:r>
          <a:r>
            <a:rPr lang="de-DE" sz="1800" kern="1200" noProof="0" dirty="0" err="1"/>
            <a:t>by</a:t>
          </a:r>
          <a:r>
            <a:rPr lang="de-DE" sz="1800" kern="1200" noProof="0" dirty="0"/>
            <a:t> </a:t>
          </a:r>
          <a:r>
            <a:rPr lang="de-DE" sz="1800" kern="1200" noProof="0" dirty="0" err="1"/>
            <a:t>range</a:t>
          </a:r>
          <a:r>
            <a:rPr lang="de-DE" sz="1800" kern="1200" noProof="0" dirty="0"/>
            <a:t> </a:t>
          </a:r>
        </a:p>
      </dsp:txBody>
      <dsp:txXfrm>
        <a:off x="3050043" y="0"/>
        <a:ext cx="1963912" cy="914400"/>
      </dsp:txXfrm>
    </dsp:sp>
    <dsp:sp modelId="{359346FF-BDFF-4E7D-864D-0834A58E9842}">
      <dsp:nvSpPr>
        <dsp:cNvPr id="0" name=""/>
        <dsp:cNvSpPr/>
      </dsp:nvSpPr>
      <dsp:spPr>
        <a:xfrm>
          <a:off x="5183325" y="0"/>
          <a:ext cx="2878312" cy="914400"/>
        </a:xfrm>
        <a:prstGeom prst="chevron">
          <a:avLst/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 err="1"/>
            <a:t>Filtered</a:t>
          </a:r>
          <a:r>
            <a:rPr lang="de-DE" sz="1800" kern="1200" noProof="0" dirty="0"/>
            <a:t> </a:t>
          </a:r>
        </a:p>
      </dsp:txBody>
      <dsp:txXfrm>
        <a:off x="5640525" y="0"/>
        <a:ext cx="1963912" cy="914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7888D-5C8A-4EE0-B54E-71BCFA3940C8}">
      <dsp:nvSpPr>
        <dsp:cNvPr id="0" name=""/>
        <dsp:cNvSpPr/>
      </dsp:nvSpPr>
      <dsp:spPr>
        <a:xfrm>
          <a:off x="6737" y="0"/>
          <a:ext cx="4027749" cy="87544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Zeitlicher</a:t>
          </a:r>
          <a:r>
            <a:rPr lang="en-US" sz="2200" kern="1200" dirty="0"/>
            <a:t> </a:t>
          </a:r>
          <a:r>
            <a:rPr lang="en-US" sz="2200" kern="1200" dirty="0" err="1"/>
            <a:t>Horizont</a:t>
          </a:r>
          <a:r>
            <a:rPr lang="en-US" sz="2200" kern="1200" dirty="0"/>
            <a:t> = 1 </a:t>
          </a:r>
          <a:br>
            <a:rPr lang="en-US" sz="2200" kern="1200" dirty="0"/>
          </a:br>
          <a:r>
            <a:rPr lang="en-US" sz="1800" kern="1200" dirty="0"/>
            <a:t>(</a:t>
          </a:r>
          <a:r>
            <a:rPr lang="de-DE" sz="1800" kern="1200" noProof="0" dirty="0"/>
            <a:t>2 aufeinanderfolgenden Frames betrachtet) </a:t>
          </a:r>
          <a:endParaRPr lang="de-DE" sz="1800" kern="1200" dirty="0"/>
        </a:p>
      </dsp:txBody>
      <dsp:txXfrm>
        <a:off x="444459" y="0"/>
        <a:ext cx="3152306" cy="875443"/>
      </dsp:txXfrm>
    </dsp:sp>
    <dsp:sp modelId="{29B80593-F574-4D80-96E5-88ACFE601E10}">
      <dsp:nvSpPr>
        <dsp:cNvPr id="0" name=""/>
        <dsp:cNvSpPr/>
      </dsp:nvSpPr>
      <dsp:spPr>
        <a:xfrm>
          <a:off x="3631712" y="0"/>
          <a:ext cx="4027749" cy="875443"/>
        </a:xfrm>
        <a:prstGeom prst="chevron">
          <a:avLst/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Zeitlicher</a:t>
          </a:r>
          <a:r>
            <a:rPr lang="en-US" sz="2200" kern="1200" dirty="0"/>
            <a:t> </a:t>
          </a:r>
          <a:r>
            <a:rPr lang="en-US" sz="2200" kern="1200" dirty="0" err="1"/>
            <a:t>Horizont</a:t>
          </a:r>
          <a:r>
            <a:rPr lang="en-US" sz="2200" kern="1200" dirty="0"/>
            <a:t> = 5 </a:t>
          </a:r>
          <a:br>
            <a:rPr lang="en-US" sz="2200" kern="1200" dirty="0"/>
          </a:br>
          <a:r>
            <a:rPr lang="en-US" sz="1800" kern="1200" dirty="0"/>
            <a:t>(6</a:t>
          </a:r>
          <a:r>
            <a:rPr lang="de-DE" sz="1800" kern="1200" noProof="0" dirty="0"/>
            <a:t> aufeinanderfolgenden Frames betrachtet) </a:t>
          </a:r>
          <a:endParaRPr lang="de-DE" sz="1800" kern="1200" dirty="0"/>
        </a:p>
      </dsp:txBody>
      <dsp:txXfrm>
        <a:off x="4069434" y="0"/>
        <a:ext cx="3152306" cy="875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EF75E3A-1F19-43A9-9939-533220CF0D61}" type="datetime1">
              <a:rPr lang="de-DE" smtClean="0"/>
              <a:t>22.01.2025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de-DE"/>
              <a:t>Huang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F41E754-C66F-43B3-B227-2B269D66F79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6678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912A2DF-36C8-46C1-974F-967D800C5B5E}" type="datetime1">
              <a:rPr lang="de-DE" smtClean="0"/>
              <a:t>22.01.2025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de-DE"/>
              <a:t>Huang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40E8B08-72E8-4E49-A194-6FC03B41BF0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336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Willkommen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meiner</a:t>
            </a:r>
            <a:r>
              <a:rPr lang="en-US" dirty="0"/>
              <a:t> </a:t>
            </a:r>
            <a:r>
              <a:rPr lang="en-US" dirty="0" err="1"/>
              <a:t>Präsentation</a:t>
            </a:r>
            <a:r>
              <a:rPr lang="en-US" dirty="0"/>
              <a:t>. </a:t>
            </a:r>
          </a:p>
          <a:p>
            <a:r>
              <a:rPr lang="en-US" dirty="0"/>
              <a:t>Heute </a:t>
            </a:r>
            <a:r>
              <a:rPr lang="en-US" dirty="0" err="1"/>
              <a:t>stelle</a:t>
            </a:r>
            <a:r>
              <a:rPr lang="en-US" dirty="0"/>
              <a:t> ich </a:t>
            </a:r>
            <a:r>
              <a:rPr lang="en-US" dirty="0" err="1"/>
              <a:t>mein</a:t>
            </a:r>
            <a:r>
              <a:rPr lang="en-US" dirty="0"/>
              <a:t> Projekt </a:t>
            </a:r>
            <a:r>
              <a:rPr lang="en-US" dirty="0" err="1"/>
              <a:t>vor</a:t>
            </a:r>
            <a:r>
              <a:rPr lang="en-US" dirty="0"/>
              <a:t>: 3D </a:t>
            </a:r>
            <a:r>
              <a:rPr lang="en-US" dirty="0" err="1"/>
              <a:t>Bewegungserkennung</a:t>
            </a:r>
            <a:r>
              <a:rPr lang="en-US" dirty="0"/>
              <a:t> in </a:t>
            </a:r>
            <a:r>
              <a:rPr lang="en-US" dirty="0" err="1"/>
              <a:t>Punktwolken</a:t>
            </a:r>
            <a:r>
              <a:rPr lang="en-US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Ich freue mich, euch die wichtigsten Ergebnisse und Herausforderungen zu präsentieren. </a:t>
            </a:r>
          </a:p>
        </p:txBody>
      </p:sp>
    </p:spTree>
    <p:extLst>
      <p:ext uri="{BB962C8B-B14F-4D97-AF65-F5344CB8AC3E}">
        <p14:creationId xmlns:p14="http://schemas.microsoft.com/office/powerpoint/2010/main" val="3988342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Inter"/>
              </a:rPr>
              <a:t>Außerdem habe ich unterschiedliche zeitliche Horizonte betrachtet.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Inter"/>
              </a:rPr>
              <a:t>Ein zeitlicher Horizont von 1 bedeutet, dass nur 2 aufeinanderfolgende Frames berücksichtigt werden.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Inter"/>
              </a:rPr>
              <a:t>Ein Horizont von 5 bedeutet, dass 6 aufeinanderfolgende berücksichtigt werden.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noProof="0" dirty="0"/>
              <a:t>Und Schwellenwerte für Rauschen wurden auch </a:t>
            </a:r>
            <a:r>
              <a:rPr lang="en-US" noProof="0" dirty="0" err="1"/>
              <a:t>eingestellt</a:t>
            </a:r>
            <a:r>
              <a:rPr lang="en-US" noProof="0" dirty="0"/>
              <a:t>. </a:t>
            </a:r>
            <a:endParaRPr lang="de-DE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de-DE" b="0" i="0" dirty="0">
              <a:effectLst/>
              <a:latin typeface="Inter"/>
            </a:endParaRPr>
          </a:p>
          <a:p>
            <a:r>
              <a:rPr lang="de-DE" b="0" i="0" dirty="0">
                <a:effectLst/>
                <a:latin typeface="Inter"/>
              </a:rPr>
              <a:t>Dadurch können kurzfristige Schwankungen oder Messfehler </a:t>
            </a:r>
            <a:r>
              <a:rPr lang="en-US" b="0" i="0" dirty="0" err="1">
                <a:effectLst/>
                <a:latin typeface="Inter"/>
              </a:rPr>
              <a:t>behoben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werden</a:t>
            </a:r>
            <a:r>
              <a:rPr lang="en-US" b="0" i="0" dirty="0">
                <a:effectLst/>
                <a:latin typeface="Inter"/>
              </a:rPr>
              <a:t>. </a:t>
            </a:r>
            <a:r>
              <a:rPr lang="de-DE" b="0" i="0" dirty="0">
                <a:effectLst/>
                <a:latin typeface="Inter"/>
              </a:rPr>
              <a:t> </a:t>
            </a:r>
          </a:p>
          <a:p>
            <a:r>
              <a:rPr lang="de-DE" b="0" i="0" dirty="0">
                <a:effectLst/>
                <a:latin typeface="Inter"/>
              </a:rPr>
              <a:t>Und als Ergebnis kann man mehr Punkte über die Bewegung der Person sehen.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363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Inter"/>
              </a:rPr>
              <a:t>Im vierten Schritt habe ich den DBSCAN-Algorithmus zur </a:t>
            </a:r>
            <a:r>
              <a:rPr lang="de-DE" b="0" i="0" dirty="0" err="1">
                <a:effectLst/>
                <a:latin typeface="Inter"/>
              </a:rPr>
              <a:t>Klusterung</a:t>
            </a:r>
            <a:r>
              <a:rPr lang="de-DE" b="0" i="0" dirty="0">
                <a:effectLst/>
                <a:latin typeface="Inter"/>
              </a:rPr>
              <a:t> und Objektextraktion eingesetzt. </a:t>
            </a:r>
          </a:p>
          <a:p>
            <a:r>
              <a:rPr lang="de-DE" b="0" i="0" dirty="0">
                <a:effectLst/>
                <a:latin typeface="Inter"/>
              </a:rPr>
              <a:t>Dabei habe ich verschiedene Parameterwerte wie </a:t>
            </a:r>
            <a:r>
              <a:rPr lang="de-DE" b="0" i="0" dirty="0" err="1">
                <a:effectLst/>
                <a:latin typeface="Inter"/>
              </a:rPr>
              <a:t>eps</a:t>
            </a:r>
            <a:r>
              <a:rPr lang="de-DE" b="0" i="0" dirty="0">
                <a:effectLst/>
                <a:latin typeface="Inter"/>
              </a:rPr>
              <a:t> und </a:t>
            </a:r>
            <a:r>
              <a:rPr lang="de-DE" b="0" i="0" dirty="0" err="1">
                <a:effectLst/>
                <a:latin typeface="Inter"/>
              </a:rPr>
              <a:t>min_samples</a:t>
            </a:r>
            <a:r>
              <a:rPr lang="de-DE" b="0" i="0" dirty="0">
                <a:effectLst/>
                <a:latin typeface="Inter"/>
              </a:rPr>
              <a:t> getestet. </a:t>
            </a:r>
          </a:p>
          <a:p>
            <a:r>
              <a:rPr lang="de-DE" b="0" i="0" dirty="0">
                <a:effectLst/>
                <a:latin typeface="Inter"/>
              </a:rPr>
              <a:t>Mit einem hohen </a:t>
            </a:r>
            <a:r>
              <a:rPr lang="de-DE" b="0" i="0" dirty="0" err="1">
                <a:effectLst/>
                <a:latin typeface="Inter"/>
              </a:rPr>
              <a:t>eps</a:t>
            </a:r>
            <a:r>
              <a:rPr lang="de-DE" b="0" i="0" dirty="0">
                <a:effectLst/>
                <a:latin typeface="Inter"/>
              </a:rPr>
              <a:t>-Wert und einem </a:t>
            </a:r>
            <a:r>
              <a:rPr lang="en-US" b="0" i="0" dirty="0" err="1">
                <a:effectLst/>
                <a:latin typeface="Inter"/>
              </a:rPr>
              <a:t>niedrigen</a:t>
            </a:r>
            <a:r>
              <a:rPr lang="en-US" b="0" i="0" dirty="0">
                <a:effectLst/>
                <a:latin typeface="Inter"/>
              </a:rPr>
              <a:t> min-samples-Wert </a:t>
            </a:r>
            <a:r>
              <a:rPr lang="en-US" b="0" i="0" dirty="0" err="1">
                <a:effectLst/>
                <a:latin typeface="Inter"/>
              </a:rPr>
              <a:t>kann</a:t>
            </a:r>
            <a:r>
              <a:rPr lang="en-US" b="0" i="0" dirty="0">
                <a:effectLst/>
                <a:latin typeface="Inter"/>
              </a:rPr>
              <a:t> man </a:t>
            </a:r>
            <a:r>
              <a:rPr lang="en-US" b="0" i="0" dirty="0" err="1">
                <a:effectLst/>
                <a:latin typeface="Inter"/>
              </a:rPr>
              <a:t>mehr</a:t>
            </a:r>
            <a:r>
              <a:rPr lang="en-US" b="0" i="0" dirty="0">
                <a:effectLst/>
                <a:latin typeface="Inter"/>
              </a:rPr>
              <a:t> Clusters </a:t>
            </a:r>
            <a:r>
              <a:rPr lang="en-US" b="0" i="0" dirty="0" err="1">
                <a:effectLst/>
                <a:latin typeface="Inter"/>
              </a:rPr>
              <a:t>bekommen</a:t>
            </a:r>
            <a:r>
              <a:rPr lang="en-US" b="0" i="0" dirty="0">
                <a:effectLst/>
                <a:latin typeface="Inter"/>
              </a:rPr>
              <a:t>. </a:t>
            </a:r>
          </a:p>
          <a:p>
            <a:r>
              <a:rPr lang="en-US" b="0" i="0" dirty="0">
                <a:effectLst/>
                <a:latin typeface="Inter"/>
              </a:rPr>
              <a:t>Bei eps von 0.4 und </a:t>
            </a:r>
            <a:r>
              <a:rPr lang="en-US" b="0" i="0" dirty="0" err="1">
                <a:effectLst/>
                <a:latin typeface="Inter"/>
              </a:rPr>
              <a:t>min_samples</a:t>
            </a:r>
            <a:r>
              <a:rPr lang="en-US" b="0" i="0" dirty="0">
                <a:effectLst/>
                <a:latin typeface="Inter"/>
              </a:rPr>
              <a:t> von 25 </a:t>
            </a:r>
            <a:r>
              <a:rPr lang="en-US" b="0" i="0" dirty="0" err="1">
                <a:effectLst/>
                <a:latin typeface="Inter"/>
              </a:rPr>
              <a:t>wird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nur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ein</a:t>
            </a:r>
            <a:r>
              <a:rPr lang="en-US" b="0" i="0" dirty="0">
                <a:effectLst/>
                <a:latin typeface="Inter"/>
              </a:rPr>
              <a:t> Cluster </a:t>
            </a:r>
            <a:r>
              <a:rPr lang="en-US" b="0" i="0" dirty="0" err="1">
                <a:effectLst/>
                <a:latin typeface="Inter"/>
              </a:rPr>
              <a:t>erkannt</a:t>
            </a:r>
            <a:r>
              <a:rPr lang="en-US" b="0" i="0">
                <a:effectLst/>
                <a:latin typeface="Inter"/>
              </a:rPr>
              <a:t>. </a:t>
            </a:r>
            <a:endParaRPr lang="de-DE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07987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Inter"/>
              </a:rPr>
              <a:t>Zum Schluss habe ich die Bewegung visualisiert. Dazu habe ich jedes Frame in einer Schleife </a:t>
            </a:r>
            <a:r>
              <a:rPr lang="de-DE" dirty="0"/>
              <a:t>wiedergegeben</a:t>
            </a:r>
            <a:r>
              <a:rPr lang="de-DE" b="0" i="0" dirty="0">
                <a:effectLst/>
                <a:latin typeface="Inter"/>
              </a:rPr>
              <a:t>. </a:t>
            </a:r>
          </a:p>
          <a:p>
            <a:r>
              <a:rPr lang="de-DE" b="0" i="0" dirty="0">
                <a:effectLst/>
                <a:latin typeface="Inter"/>
              </a:rPr>
              <a:t>Dadurch kann man die Bewegung in der 3D-Punktwolke gut erkennen und die Ergebnisse meines Projekts anschaulich präsentieren.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470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Inter"/>
              </a:rPr>
              <a:t>Mit Hilfe der Algorithmen wie ICP, Optical Flow und DBSCAN habe ich Punkte extrahiert und visualisiert, die mit der menschlichen Bewegung zusammenhängen. </a:t>
            </a:r>
          </a:p>
          <a:p>
            <a:r>
              <a:rPr lang="de-DE" b="0" i="0" dirty="0">
                <a:effectLst/>
                <a:latin typeface="Inter"/>
              </a:rPr>
              <a:t>Dies hat gezeigt, dass meine Implementierung funktioniert, um das Ziel meines Projekts zu erreichen.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62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es </a:t>
            </a:r>
            <a:r>
              <a:rPr lang="en-US" dirty="0" err="1"/>
              <a:t>noch</a:t>
            </a:r>
            <a:r>
              <a:rPr lang="en-US" dirty="0"/>
              <a:t> Raum für </a:t>
            </a:r>
            <a:r>
              <a:rPr lang="en-US" dirty="0" err="1"/>
              <a:t>Verbesserungen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Inter"/>
              </a:rPr>
              <a:t>Ich habe in diesem Projekt eine klassische 3D-Punktwolkenverarbeitung durchgeführt, aber um sich an komplexere Szenarien anzupassen, sollten neuronale Netze eingeführt werden.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Inter"/>
              </a:rPr>
              <a:t>Außerdem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sind</a:t>
            </a:r>
            <a:r>
              <a:rPr lang="en-US" b="0" i="0" dirty="0">
                <a:effectLst/>
                <a:latin typeface="Inter"/>
              </a:rPr>
              <a:t> die </a:t>
            </a:r>
            <a:r>
              <a:rPr lang="de-DE" dirty="0"/>
              <a:t>verwendeten Parameter nur für den </a:t>
            </a:r>
            <a:r>
              <a:rPr lang="de-DE" b="0" u="none" dirty="0"/>
              <a:t>aktuellen Ausschnitt </a:t>
            </a:r>
            <a:r>
              <a:rPr lang="en-US" b="0" u="none" dirty="0" err="1"/>
              <a:t>gültig</a:t>
            </a:r>
            <a:r>
              <a:rPr lang="en-US" b="0" u="none" dirty="0"/>
              <a:t>. </a:t>
            </a:r>
            <a:r>
              <a:rPr lang="de-DE" dirty="0"/>
              <a:t>Weitere Daten könnten verarbeitet und untersucht werden. </a:t>
            </a:r>
            <a:endParaRPr lang="de-DE" b="0" u="none" dirty="0"/>
          </a:p>
        </p:txBody>
      </p:sp>
    </p:spTree>
    <p:extLst>
      <p:ext uri="{BB962C8B-B14F-4D97-AF65-F5344CB8AC3E}">
        <p14:creationId xmlns:p14="http://schemas.microsoft.com/office/powerpoint/2010/main" val="4013570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Inter"/>
              </a:rPr>
              <a:t>Vielen Dank für Eure Aufmerksamkeit während meiner Präsentation! Ich bin gerne bereit, Eure Fragen zu beantworten.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544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 </a:t>
            </a:r>
            <a:r>
              <a:rPr lang="en-US" dirty="0" err="1"/>
              <a:t>ist</a:t>
            </a:r>
            <a:r>
              <a:rPr lang="en-US" dirty="0"/>
              <a:t> Agenda für </a:t>
            </a:r>
            <a:r>
              <a:rPr lang="en-US" dirty="0" err="1"/>
              <a:t>meine</a:t>
            </a:r>
            <a:r>
              <a:rPr lang="en-US" dirty="0"/>
              <a:t> </a:t>
            </a:r>
            <a:r>
              <a:rPr lang="en-US" dirty="0" err="1"/>
              <a:t>Präsentation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Zuerst erkläre ich die Motivation und den Hintergrund meines Projekts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dann erläutere ich die Implementierungsschritte.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Zum Schluss gehe ich auf die Ergebnisse, mein Fazit und einen kurzen Ausblick ein.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51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Inter"/>
              </a:rPr>
              <a:t>Das Ziel meines Projekts ist die Bewegungserkennung in 3D-Punktwolken, um Objekte wie Fahrzeuge oder Personen zu identifizieren. </a:t>
            </a:r>
          </a:p>
          <a:p>
            <a:r>
              <a:rPr lang="de-DE" b="0" i="0" dirty="0">
                <a:effectLst/>
                <a:latin typeface="Inter"/>
              </a:rPr>
              <a:t>Die Anwendungsgebiete sind sehr </a:t>
            </a:r>
            <a:r>
              <a:rPr lang="en-US" b="0" i="0" dirty="0" err="1">
                <a:effectLst/>
                <a:latin typeface="Inter"/>
              </a:rPr>
              <a:t>breit</a:t>
            </a:r>
            <a:r>
              <a:rPr lang="de-DE" b="0" i="0" dirty="0">
                <a:effectLst/>
                <a:latin typeface="Inter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Inter"/>
              </a:rPr>
              <a:t>Im Bereich des automatisierten Fahrens kann diese zur Fahrzeugdetektion eingesetzt werden.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Inter"/>
              </a:rPr>
              <a:t>In Sicherheitsanwendungen kann es bei Personenerkennung helfen.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Inter"/>
              </a:rPr>
              <a:t>In der Robotertechnik kann es zur Vermeidung von Kollisionen genutzt werden.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64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 </a:t>
            </a:r>
            <a:r>
              <a:rPr lang="en-US" dirty="0" err="1"/>
              <a:t>Datengrundlagen</a:t>
            </a:r>
            <a:r>
              <a:rPr lang="en-US" dirty="0"/>
              <a:t> </a:t>
            </a:r>
            <a:r>
              <a:rPr lang="en-US" dirty="0" err="1"/>
              <a:t>habe</a:t>
            </a:r>
            <a:r>
              <a:rPr lang="en-US" dirty="0"/>
              <a:t> ich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de-DE" b="0" i="0" dirty="0" err="1">
                <a:effectLst/>
                <a:latin typeface="Inter"/>
              </a:rPr>
              <a:t>Rosbag</a:t>
            </a:r>
            <a:r>
              <a:rPr lang="de-DE" b="0" i="0" dirty="0">
                <a:effectLst/>
                <a:latin typeface="Inter"/>
              </a:rPr>
              <a:t>-File einer Fahrt über den Campus genommen. </a:t>
            </a:r>
          </a:p>
          <a:p>
            <a:r>
              <a:rPr lang="de-DE" dirty="0"/>
              <a:t>Die Daten wurden von einem LIDAR-Sensor erfasst, der am Roboter </a:t>
            </a:r>
            <a:r>
              <a:rPr lang="de-DE" dirty="0" err="1"/>
              <a:t>Huskey</a:t>
            </a:r>
            <a:r>
              <a:rPr lang="de-DE" dirty="0"/>
              <a:t> platziert ist. </a:t>
            </a:r>
          </a:p>
          <a:p>
            <a:r>
              <a:rPr lang="de-DE" dirty="0"/>
              <a:t>Und ich habe Python als Programmiersprache und </a:t>
            </a:r>
            <a:r>
              <a:rPr lang="de-DE" dirty="0" err="1"/>
              <a:t>Colab</a:t>
            </a:r>
            <a:r>
              <a:rPr lang="de-DE" dirty="0"/>
              <a:t> als </a:t>
            </a:r>
            <a:r>
              <a:rPr lang="de-DE" noProof="0" dirty="0"/>
              <a:t>Trainingsplattform genutzt.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042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Mein Projekt lässt sich in 5 Hauptschritte unterteilen: </a:t>
            </a:r>
          </a:p>
        </p:txBody>
      </p:sp>
    </p:spTree>
    <p:extLst>
      <p:ext uri="{BB962C8B-B14F-4D97-AF65-F5344CB8AC3E}">
        <p14:creationId xmlns:p14="http://schemas.microsoft.com/office/powerpoint/2010/main" val="2002316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Inter"/>
              </a:rPr>
              <a:t>Beim ersten Schritt habe ich die Frames ausgewählt, die bestimmte Bedingungen erfüllen. D</a:t>
            </a:r>
            <a:r>
              <a:rPr lang="de-DE" dirty="0"/>
              <a:t>enn diese Aufzeichnung dauert </a:t>
            </a:r>
            <a:r>
              <a:rPr lang="en-US" dirty="0" err="1"/>
              <a:t>ziemlich</a:t>
            </a:r>
            <a:r>
              <a:rPr lang="de-DE" dirty="0"/>
              <a:t> lange.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 Position des Sensors bleibt unverändert. Das heißt, es geht um eine statische Situation.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Es muss bewegende Objekte einschließen, wie in diesem Fall eine bewegende Person.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Als Ergebnis wurden 60 Frames (</a:t>
            </a:r>
            <a:r>
              <a:rPr lang="en-US" dirty="0" err="1"/>
              <a:t>ungefähr</a:t>
            </a:r>
            <a:r>
              <a:rPr lang="en-US" dirty="0"/>
              <a:t> 2 sec</a:t>
            </a:r>
            <a:r>
              <a:rPr lang="de-DE" dirty="0"/>
              <a:t>) </a:t>
            </a:r>
            <a:r>
              <a:rPr lang="en-US" dirty="0" err="1"/>
              <a:t>ausgewählt</a:t>
            </a:r>
            <a:r>
              <a:rPr lang="en-US" dirty="0"/>
              <a:t>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687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Inter"/>
              </a:rPr>
              <a:t>Außerdem habe ich das Filtern </a:t>
            </a:r>
            <a:r>
              <a:rPr lang="de-DE" b="1" i="0" dirty="0">
                <a:effectLst/>
                <a:latin typeface="Inter"/>
              </a:rPr>
              <a:t>nach einem bestimmten Bereich</a:t>
            </a:r>
            <a:r>
              <a:rPr lang="de-DE" b="0" i="0" dirty="0">
                <a:effectLst/>
                <a:latin typeface="Inter"/>
              </a:rPr>
              <a:t> durchgeführt, weil der vom LIDAR erfasste Bereich zu groß war. </a:t>
            </a:r>
          </a:p>
          <a:p>
            <a:r>
              <a:rPr lang="de-DE" b="0" i="0" dirty="0">
                <a:effectLst/>
                <a:latin typeface="Inter"/>
              </a:rPr>
              <a:t>Ich habe die Werte von x und y in sinnvolle Bereiche eingeschränkt, um nur die relevanten Punkte zu behalten.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1024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Inter"/>
              </a:rPr>
              <a:t>Im zweiten Schritt habe ich den ICP-Algorithmus zur </a:t>
            </a:r>
            <a:r>
              <a:rPr lang="de-DE" b="0" i="0" dirty="0" err="1">
                <a:effectLst/>
                <a:latin typeface="Inter"/>
              </a:rPr>
              <a:t>Punktwolkenregistierung</a:t>
            </a:r>
            <a:r>
              <a:rPr lang="de-DE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angewendet</a:t>
            </a:r>
            <a:r>
              <a:rPr lang="de-DE" b="0" i="0" dirty="0">
                <a:effectLst/>
                <a:latin typeface="Inter"/>
              </a:rPr>
              <a:t>. </a:t>
            </a:r>
          </a:p>
          <a:p>
            <a:r>
              <a:rPr lang="de-DE" b="0" i="0" dirty="0">
                <a:effectLst/>
                <a:latin typeface="Inter"/>
              </a:rPr>
              <a:t>Dieser Schritt hat dazu geführt, dass alle Frames in einem Koordinaten-System kombiniert wurden. </a:t>
            </a:r>
          </a:p>
          <a:p>
            <a:r>
              <a:rPr lang="de-DE" b="0" i="0" dirty="0">
                <a:effectLst/>
                <a:latin typeface="Inter"/>
              </a:rPr>
              <a:t>Und dadurch können Bewegungsspuren erkannt werden.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140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Inter"/>
              </a:rPr>
              <a:t>Im dritten Schritt habe ich die Methode </a:t>
            </a:r>
            <a:r>
              <a:rPr lang="de-DE" b="0" i="0" dirty="0" err="1">
                <a:effectLst/>
                <a:latin typeface="Inter"/>
              </a:rPr>
              <a:t>Nearest</a:t>
            </a:r>
            <a:r>
              <a:rPr lang="de-DE" b="0" i="0" dirty="0">
                <a:effectLst/>
                <a:latin typeface="Inter"/>
              </a:rPr>
              <a:t> </a:t>
            </a:r>
            <a:r>
              <a:rPr lang="de-DE" b="0" i="0" dirty="0" err="1">
                <a:effectLst/>
                <a:latin typeface="Inter"/>
              </a:rPr>
              <a:t>Neighbor</a:t>
            </a:r>
            <a:r>
              <a:rPr lang="de-DE" b="0" i="0" dirty="0">
                <a:effectLst/>
                <a:latin typeface="Inter"/>
              </a:rPr>
              <a:t> </a:t>
            </a:r>
            <a:r>
              <a:rPr lang="de-DE" b="0" i="0">
                <a:effectLst/>
                <a:latin typeface="Inter"/>
              </a:rPr>
              <a:t>Search für die Bewegungserkennung gewählt</a:t>
            </a:r>
            <a:r>
              <a:rPr lang="de-DE" b="0" i="0" dirty="0">
                <a:effectLst/>
                <a:latin typeface="Inter"/>
              </a:rPr>
              <a:t>. </a:t>
            </a:r>
          </a:p>
          <a:p>
            <a:r>
              <a:rPr lang="de-DE" b="0" i="0" dirty="0">
                <a:effectLst/>
                <a:latin typeface="Inter"/>
              </a:rPr>
              <a:t>Die Grundidee dabei ist, dass für jeden Punkt in der Quellpunktwolke ein nächstgelegener Punkt in der Zielpunktwolke gesucht wird. </a:t>
            </a:r>
          </a:p>
          <a:p>
            <a:r>
              <a:rPr lang="de-DE" b="0" i="0" dirty="0">
                <a:effectLst/>
                <a:latin typeface="Inter"/>
              </a:rPr>
              <a:t>Dies basiert auf räumlichen Abständen und hilft, eine Punkt-zu-Punkt-Korrespondenz herzustellen. </a:t>
            </a:r>
          </a:p>
          <a:p>
            <a:r>
              <a:rPr lang="de-DE" b="0" i="0" dirty="0">
                <a:effectLst/>
                <a:latin typeface="Inter"/>
              </a:rPr>
              <a:t>Ich habe diese Methode mit der </a:t>
            </a:r>
            <a:r>
              <a:rPr lang="en-US" b="0" i="0" dirty="0">
                <a:effectLst/>
                <a:latin typeface="Inter"/>
              </a:rPr>
              <a:t>Library</a:t>
            </a:r>
            <a:r>
              <a:rPr lang="de-DE" b="0" i="0" dirty="0">
                <a:effectLst/>
                <a:latin typeface="Inter"/>
              </a:rPr>
              <a:t> "Open3D" implementiert.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50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8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6238" y="4608000"/>
            <a:ext cx="7975762" cy="1440000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Xiaomeng Huang</a:t>
            </a:r>
          </a:p>
          <a:p>
            <a:fld id="{F90D181A-1CF0-42C0-9F49-F8FF15DFB228}" type="datetime4">
              <a:rPr lang="de-DE" noProof="0" smtClean="0"/>
              <a:t>14. Januar 2025</a:t>
            </a:fld>
            <a:endParaRPr lang="de-DE" noProof="0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0A819846-39DD-4F9D-DF2F-1303BB7A0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38" y="1600200"/>
            <a:ext cx="7975600" cy="2895600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5000">
                <a:solidFill>
                  <a:srgbClr val="00B1A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noProof="0" dirty="0"/>
              <a:t>Titel</a:t>
            </a:r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1711BDA7-76DB-4607-82A9-39DA0484BE09}"/>
              </a:ext>
            </a:extLst>
          </p:cNvPr>
          <p:cNvSpPr txBox="1"/>
          <p:nvPr userDrawn="1"/>
        </p:nvSpPr>
        <p:spPr>
          <a:xfrm>
            <a:off x="287338" y="6551613"/>
            <a:ext cx="828040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tabLst>
                <a:tab pos="8077200" algn="r"/>
              </a:tabLst>
              <a:defRPr/>
            </a:pPr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© FH AACHEN </a:t>
            </a:r>
            <a:r>
              <a:rPr lang="de-DE" sz="800" dirty="0">
                <a:latin typeface="Arial" panose="020B0604020202020204" pitchFamily="34" charset="0"/>
                <a:cs typeface="Arial" panose="020B0604020202020204" pitchFamily="34" charset="0"/>
              </a:rPr>
              <a:t>UNIVERSITY OF APPLIED SCIENCES | 3DBV WS2425 | 3D Bewegungserkennung in Punktwolken | Xiaomeng Huang 	</a:t>
            </a:r>
            <a:fld id="{AA97D40F-9F3F-4063-9F86-F11BB4DC706F}" type="datetime4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tabLst>
                  <a:tab pos="8077200" algn="r"/>
                </a:tabLst>
                <a:defRPr/>
              </a:pPr>
              <a:t>22. Januar 2025</a:t>
            </a:fld>
            <a:r>
              <a:rPr lang="de-DE" sz="800" dirty="0">
                <a:latin typeface="Arial" panose="020B0604020202020204" pitchFamily="34" charset="0"/>
                <a:cs typeface="Arial" panose="020B0604020202020204" pitchFamily="34" charset="0"/>
              </a:rPr>
              <a:t>  |  </a:t>
            </a:r>
            <a:fld id="{8E565612-6B0B-47BA-9A27-C8BC7F68E94A}" type="slidenum">
              <a:rPr lang="de-DE" sz="800">
                <a:latin typeface="Arial" panose="020B0604020202020204" pitchFamily="34" charset="0"/>
                <a:cs typeface="Arial" panose="020B0604020202020204" pitchFamily="34" charset="0"/>
              </a:rPr>
              <a:pPr>
                <a:tabLst>
                  <a:tab pos="8077200" algn="r"/>
                </a:tabLst>
                <a:defRPr/>
              </a:pPr>
              <a:t>‹#›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5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285750" y="1152525"/>
            <a:ext cx="80645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88000" y="1295999"/>
            <a:ext cx="8064000" cy="5040000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50000"/>
              </a:lnSpc>
              <a:spcBef>
                <a:spcPts val="2000"/>
              </a:spcBef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900" indent="-368300">
              <a:lnSpc>
                <a:spcPct val="150000"/>
              </a:lnSpc>
              <a:buFont typeface="Verdana" pitchFamily="34" charset="0"/>
              <a:buChar char="&gt;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50000"/>
              </a:lnSpc>
              <a:spcBef>
                <a:spcPts val="1600"/>
              </a:spcBef>
              <a:buFontTx/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3900" indent="-368300">
              <a:lnSpc>
                <a:spcPct val="150000"/>
              </a:lnSpc>
              <a:buFont typeface="Verdana" pitchFamily="34" charset="0"/>
              <a:buChar char="&gt;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93A8924-A8C8-843A-904D-DD90E50B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00"/>
            <a:ext cx="8064000" cy="86134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8F0EB911-AFB2-07EF-8F03-D11FBC0F8480}"/>
              </a:ext>
            </a:extLst>
          </p:cNvPr>
          <p:cNvSpPr txBox="1"/>
          <p:nvPr userDrawn="1"/>
        </p:nvSpPr>
        <p:spPr>
          <a:xfrm>
            <a:off x="287338" y="6551613"/>
            <a:ext cx="828040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tabLst>
                <a:tab pos="8077200" algn="r"/>
              </a:tabLst>
              <a:defRPr/>
            </a:pPr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© FH AACHEN </a:t>
            </a:r>
            <a:r>
              <a:rPr lang="de-DE" sz="800" dirty="0">
                <a:latin typeface="Arial" panose="020B0604020202020204" pitchFamily="34" charset="0"/>
                <a:cs typeface="Arial" panose="020B0604020202020204" pitchFamily="34" charset="0"/>
              </a:rPr>
              <a:t>UNIVERSITY OF APPLIED SCIENCES | 3DBV WS2425 | 3D Bewegungserkennung in Punktwolken | Xiaomeng Huang 	</a:t>
            </a:r>
            <a:fld id="{AA97D40F-9F3F-4063-9F86-F11BB4DC706F}" type="datetime4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tabLst>
                  <a:tab pos="8077200" algn="r"/>
                </a:tabLst>
                <a:defRPr/>
              </a:pPr>
              <a:t>22. Januar 2025</a:t>
            </a:fld>
            <a:r>
              <a:rPr lang="de-DE" sz="800" dirty="0">
                <a:latin typeface="Arial" panose="020B0604020202020204" pitchFamily="34" charset="0"/>
                <a:cs typeface="Arial" panose="020B0604020202020204" pitchFamily="34" charset="0"/>
              </a:rPr>
              <a:t>  |  </a:t>
            </a:r>
            <a:fld id="{8E565612-6B0B-47BA-9A27-C8BC7F68E94A}" type="slidenum">
              <a:rPr lang="de-DE" sz="800">
                <a:latin typeface="Arial" panose="020B0604020202020204" pitchFamily="34" charset="0"/>
                <a:cs typeface="Arial" panose="020B0604020202020204" pitchFamily="34" charset="0"/>
              </a:rPr>
              <a:pPr>
                <a:tabLst>
                  <a:tab pos="8077200" algn="r"/>
                </a:tabLst>
                <a:defRPr/>
              </a:pPr>
              <a:t>‹#›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93170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EBDC79-119D-0E9E-CCFE-D650FB49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4576-F463-24AE-EB1D-A3DC31293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543E1-844F-7F8B-A06B-7F3F2E07F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F52D3D-D76C-4F02-91ED-970A990775F6}" type="datetime1">
              <a:rPr lang="de-DE" smtClean="0"/>
              <a:t>22.01.2025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2E731-658B-19C2-F182-EA9B1CDC4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Xiaomeng Huang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E37A-EDEE-1B6A-6CA1-F03103D38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72B83B-728B-4D9A-B8A1-31AEA77C4E3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94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9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diagramDrawing" Target="../diagrams/drawing2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81A7223-5D92-9B85-1FEB-37DD08468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 dirty="0">
                <a:latin typeface="Arial"/>
                <a:cs typeface="Arial"/>
              </a:rPr>
              <a:t>Xiaomeng Huang</a:t>
            </a:r>
          </a:p>
          <a:p>
            <a:fld id="{CCCC37A1-F8AB-4388-94A2-E978B1042792}" type="datetime4">
              <a:rPr lang="de-DE" noProof="0" smtClean="0"/>
              <a:t>22. Januar 2025</a:t>
            </a:fld>
            <a:endParaRPr lang="de-DE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D147C6-7FCC-C5FE-927B-6CDF89FB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500" noProof="0" dirty="0">
                <a:latin typeface="Verdana"/>
                <a:ea typeface="Verdana"/>
                <a:cs typeface="Arial"/>
              </a:rPr>
              <a:t>3D Bewegungserkennung in Punktewolken</a:t>
            </a:r>
            <a:endParaRPr lang="de-DE" sz="4500" noProof="0" dirty="0">
              <a:solidFill>
                <a:srgbClr val="000000"/>
              </a:solidFill>
              <a:latin typeface="Verdana"/>
              <a:ea typeface="Verdan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674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3CD7-0BE1-A70B-7FB3-F0DC04ECE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D14ECB-63EE-52DA-9E4F-37D02EDD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31" t="30082" r="24772" b="25200"/>
          <a:stretch/>
        </p:blipFill>
        <p:spPr>
          <a:xfrm>
            <a:off x="668313" y="3291602"/>
            <a:ext cx="3552542" cy="18288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04A100-4DCD-AF0A-F031-B3478A68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00" y="1295999"/>
            <a:ext cx="8064000" cy="403734"/>
          </a:xfrm>
        </p:spPr>
        <p:txBody>
          <a:bodyPr/>
          <a:lstStyle/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3: Bewegungserkennung (Optical Flow)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b="0" i="0" noProof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endParaRPr lang="de-DE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B60AD8-5896-6A57-8E09-129FDE50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Implementierungsschritte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75F2E-12B0-83DB-1C30-62A9FC831E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66" t="26056" r="30209" b="22535"/>
          <a:stretch/>
        </p:blipFill>
        <p:spPr>
          <a:xfrm>
            <a:off x="5028242" y="3291602"/>
            <a:ext cx="2743200" cy="18288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B7423D-BC7D-E2C4-9DC8-A0A52AE80243}"/>
              </a:ext>
            </a:extLst>
          </p:cNvPr>
          <p:cNvSpPr/>
          <p:nvPr/>
        </p:nvSpPr>
        <p:spPr>
          <a:xfrm>
            <a:off x="1828800" y="3733800"/>
            <a:ext cx="533400" cy="762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8B5CEB-0675-6D43-BAC3-09D312A9D52B}"/>
              </a:ext>
            </a:extLst>
          </p:cNvPr>
          <p:cNvSpPr/>
          <p:nvPr/>
        </p:nvSpPr>
        <p:spPr>
          <a:xfrm>
            <a:off x="5943600" y="3886200"/>
            <a:ext cx="533400" cy="762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0F7646-DECD-B4E4-6F26-90235ED2DB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999" t="39546" r="40616" b="29101"/>
          <a:stretch/>
        </p:blipFill>
        <p:spPr>
          <a:xfrm>
            <a:off x="1804518" y="5254460"/>
            <a:ext cx="990600" cy="1190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E7175D-8D17-82D0-6B72-5C371C3193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024" t="37146" r="36811" b="25818"/>
          <a:stretch/>
        </p:blipFill>
        <p:spPr>
          <a:xfrm>
            <a:off x="6016476" y="5249635"/>
            <a:ext cx="1073447" cy="1186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48A03A-A215-A45B-2B8B-B1690E1BF45D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2095500" y="4495800"/>
            <a:ext cx="53974" cy="6096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36C3CF-E1FB-FB45-1D44-0C0AA976229C}"/>
              </a:ext>
            </a:extLst>
          </p:cNvPr>
          <p:cNvCxnSpPr>
            <a:cxnSpLocks/>
            <a:stCxn id="9" idx="4"/>
            <a:endCxn id="4" idx="2"/>
          </p:cNvCxnSpPr>
          <p:nvPr/>
        </p:nvCxnSpPr>
        <p:spPr>
          <a:xfrm>
            <a:off x="6210300" y="4648200"/>
            <a:ext cx="189542" cy="47220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9CFB57-3197-48E9-AB8F-371E78ED6B6B}"/>
              </a:ext>
            </a:extLst>
          </p:cNvPr>
          <p:cNvSpPr/>
          <p:nvPr/>
        </p:nvSpPr>
        <p:spPr>
          <a:xfrm>
            <a:off x="4419600" y="4038600"/>
            <a:ext cx="648690" cy="60960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74E587-40F1-F416-C020-4E81FD60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717379"/>
              </p:ext>
            </p:extLst>
          </p:nvPr>
        </p:nvGraphicFramePr>
        <p:xfrm>
          <a:off x="663677" y="1720992"/>
          <a:ext cx="7666200" cy="875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0332EBD-F22E-C3F3-20BD-66CA7CC160D6}"/>
              </a:ext>
            </a:extLst>
          </p:cNvPr>
          <p:cNvSpPr txBox="1"/>
          <p:nvPr/>
        </p:nvSpPr>
        <p:spPr>
          <a:xfrm>
            <a:off x="663677" y="2590800"/>
            <a:ext cx="7688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/>
              <a:t>um kurzfristige Schwankungen oder Messfehler zu beheben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u="sng" dirty="0">
                <a:sym typeface="Wingdings" panose="05000000000000000000" pitchFamily="2" charset="2"/>
              </a:rPr>
              <a:t>Mehr Punkte</a:t>
            </a:r>
            <a:r>
              <a:rPr lang="de-DE" dirty="0">
                <a:sym typeface="Wingdings" panose="05000000000000000000" pitchFamily="2" charset="2"/>
              </a:rPr>
              <a:t> über </a:t>
            </a:r>
            <a:r>
              <a:rPr lang="de-DE" b="1" u="sng" dirty="0">
                <a:sym typeface="Wingdings" panose="05000000000000000000" pitchFamily="2" charset="2"/>
              </a:rPr>
              <a:t>Personenbewegung</a:t>
            </a:r>
            <a:r>
              <a:rPr lang="de-DE" dirty="0">
                <a:sym typeface="Wingdings" panose="05000000000000000000" pitchFamily="2" charset="2"/>
              </a:rPr>
              <a:t> sind markiert.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660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50BF2-3649-7876-C841-F4F7CBFBF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D8371B-D92F-E308-FE0F-D00255634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00" y="1295999"/>
            <a:ext cx="8064000" cy="369332"/>
          </a:xfrm>
        </p:spPr>
        <p:txBody>
          <a:bodyPr/>
          <a:lstStyle/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4: </a:t>
            </a:r>
            <a:r>
              <a:rPr lang="de-DE" noProof="0" dirty="0" err="1"/>
              <a:t>Klusterung</a:t>
            </a:r>
            <a:r>
              <a:rPr lang="de-DE" noProof="0" dirty="0"/>
              <a:t> und Objektextraktion (DBSCAN)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noProof="0" dirty="0">
                <a:solidFill>
                  <a:srgbClr val="040C28"/>
                </a:solidFill>
                <a:latin typeface="Google Sans"/>
              </a:rPr>
              <a:t> </a:t>
            </a:r>
            <a:endParaRPr lang="de-DE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99B2C-7D22-664E-A617-B52AA034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Implementierungsschritte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E831C-9B07-6330-28FC-8FD250C99228}"/>
              </a:ext>
            </a:extLst>
          </p:cNvPr>
          <p:cNvSpPr txBox="1"/>
          <p:nvPr/>
        </p:nvSpPr>
        <p:spPr>
          <a:xfrm>
            <a:off x="609600" y="18288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/>
              <a:t>Parameters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noProof="0" dirty="0" err="1"/>
              <a:t>eps</a:t>
            </a:r>
            <a:r>
              <a:rPr lang="de-DE" noProof="0" dirty="0"/>
              <a:t>= 1.0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noProof="0" dirty="0" err="1"/>
              <a:t>min_samples</a:t>
            </a:r>
            <a:r>
              <a:rPr lang="de-DE" noProof="0" dirty="0"/>
              <a:t>= 10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9D9C8-AFB0-9473-DDF3-A53349D4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1" y="1828800"/>
            <a:ext cx="2966651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774EE-5FD4-D209-8101-690820659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1" y="3429000"/>
            <a:ext cx="2153463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349C4F-2376-C350-0DC9-FFE1A3583511}"/>
              </a:ext>
            </a:extLst>
          </p:cNvPr>
          <p:cNvSpPr txBox="1"/>
          <p:nvPr/>
        </p:nvSpPr>
        <p:spPr>
          <a:xfrm>
            <a:off x="609600" y="3349928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/>
              <a:t>Parameters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noProof="0" dirty="0" err="1"/>
              <a:t>eps</a:t>
            </a:r>
            <a:r>
              <a:rPr lang="de-DE" noProof="0" dirty="0"/>
              <a:t>= 0.7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noProof="0" dirty="0" err="1"/>
              <a:t>min_samples</a:t>
            </a:r>
            <a:r>
              <a:rPr lang="de-DE" noProof="0" dirty="0"/>
              <a:t>= 15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80AAD3-7CBF-74CB-0E9A-4BC6C9B78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1" y="5046298"/>
            <a:ext cx="253394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F81EF-6043-111F-BC24-FB7E468CC88C}"/>
              </a:ext>
            </a:extLst>
          </p:cNvPr>
          <p:cNvSpPr txBox="1"/>
          <p:nvPr/>
        </p:nvSpPr>
        <p:spPr>
          <a:xfrm>
            <a:off x="609600" y="5046298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/>
              <a:t>Parameters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noProof="0" dirty="0" err="1"/>
              <a:t>eps</a:t>
            </a:r>
            <a:r>
              <a:rPr lang="de-DE" noProof="0" dirty="0"/>
              <a:t>= 0.4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noProof="0" dirty="0" err="1"/>
              <a:t>min_samples</a:t>
            </a:r>
            <a:r>
              <a:rPr lang="de-DE" noProof="0" dirty="0"/>
              <a:t>= 25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E7B73-476A-5295-5250-B924C41F2316}"/>
              </a:ext>
            </a:extLst>
          </p:cNvPr>
          <p:cNvSpPr txBox="1"/>
          <p:nvPr/>
        </p:nvSpPr>
        <p:spPr>
          <a:xfrm>
            <a:off x="7307301" y="2329934"/>
            <a:ext cx="146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/>
              <a:t>7 Clusters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0D4EE-882A-D970-BB1B-E619D8355FA4}"/>
              </a:ext>
            </a:extLst>
          </p:cNvPr>
          <p:cNvSpPr txBox="1"/>
          <p:nvPr/>
        </p:nvSpPr>
        <p:spPr>
          <a:xfrm>
            <a:off x="7307301" y="3930134"/>
            <a:ext cx="146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/>
              <a:t>3 Clusters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2ED7EC-47EC-F97C-813E-B0B31675CE15}"/>
              </a:ext>
            </a:extLst>
          </p:cNvPr>
          <p:cNvSpPr txBox="1"/>
          <p:nvPr/>
        </p:nvSpPr>
        <p:spPr>
          <a:xfrm>
            <a:off x="7307301" y="5562001"/>
            <a:ext cx="146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/>
              <a:t>1 Cluster </a:t>
            </a:r>
          </a:p>
        </p:txBody>
      </p:sp>
    </p:spTree>
    <p:extLst>
      <p:ext uri="{BB962C8B-B14F-4D97-AF65-F5344CB8AC3E}">
        <p14:creationId xmlns:p14="http://schemas.microsoft.com/office/powerpoint/2010/main" val="230035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ED8D4-E2F4-BDD6-A1AB-69B8D094E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55C389-5373-34A1-C98A-29696CBCD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00" y="1295999"/>
            <a:ext cx="8064000" cy="380401"/>
          </a:xfrm>
        </p:spPr>
        <p:txBody>
          <a:bodyPr/>
          <a:lstStyle/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5: Visualisierung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noProof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3C923-788E-4936-A1A0-91C9FCC6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Implementierungsschritte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EB75A-22CB-7AB7-2D69-D55DF326DA6F}"/>
              </a:ext>
            </a:extLst>
          </p:cNvPr>
          <p:cNvSpPr txBox="1"/>
          <p:nvPr/>
        </p:nvSpPr>
        <p:spPr>
          <a:xfrm>
            <a:off x="609600" y="1752600"/>
            <a:ext cx="774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noProof="0" dirty="0"/>
              <a:t>Jedes Frame wird in einer Schleife abgespielt, um die Bewegung zu visualisieren.</a:t>
            </a:r>
          </a:p>
        </p:txBody>
      </p:sp>
      <p:pic>
        <p:nvPicPr>
          <p:cNvPr id="6" name="Bewegung">
            <a:hlinkClick r:id="" action="ppaction://media"/>
            <a:extLst>
              <a:ext uri="{FF2B5EF4-FFF2-40B4-BE49-F238E27FC236}">
                <a16:creationId xmlns:a16="http://schemas.microsoft.com/office/drawing/2014/main" id="{276FBC21-45B7-39B6-6145-75ED8EBD2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0" y="2772914"/>
            <a:ext cx="5421103" cy="3049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ewegung_cropped">
            <a:hlinkClick r:id="" action="ppaction://media"/>
            <a:extLst>
              <a:ext uri="{FF2B5EF4-FFF2-40B4-BE49-F238E27FC236}">
                <a16:creationId xmlns:a16="http://schemas.microsoft.com/office/drawing/2014/main" id="{0E94108A-C3FF-2211-D1AE-5024A828B2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52229" y="3559184"/>
            <a:ext cx="1799771" cy="1799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5D1470-87B9-16CD-465E-3629CB50F5A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124200" y="3657600"/>
            <a:ext cx="3276600" cy="76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4A2C1AA-2522-FD9E-2893-09B571E344E0}"/>
              </a:ext>
            </a:extLst>
          </p:cNvPr>
          <p:cNvSpPr/>
          <p:nvPr/>
        </p:nvSpPr>
        <p:spPr>
          <a:xfrm>
            <a:off x="1828800" y="2971800"/>
            <a:ext cx="1295400" cy="1371600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69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6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2499C2-B09C-93F3-2FA3-6F9EAB0BF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Hilfe von </a:t>
            </a:r>
            <a:r>
              <a:rPr lang="de-DE" b="1" u="sng" dirty="0"/>
              <a:t>Algorithmen wie ICP, Optical Flow und DBSCAN</a:t>
            </a:r>
            <a:r>
              <a:rPr lang="de-DE" dirty="0"/>
              <a:t> wurden </a:t>
            </a:r>
            <a:r>
              <a:rPr lang="de-DE" b="1" u="sng" dirty="0"/>
              <a:t>Punkte</a:t>
            </a:r>
            <a:r>
              <a:rPr lang="de-DE" dirty="0"/>
              <a:t>, die mit der menschlichen Bewegung zusammenhängen, </a:t>
            </a:r>
            <a:r>
              <a:rPr lang="de-DE" b="1" u="sng" dirty="0"/>
              <a:t>extrahiert und visualisiert</a:t>
            </a:r>
            <a:r>
              <a:rPr lang="de-DE" dirty="0"/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092E8-1236-EF9E-B2AF-907281D82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Fazit</a:t>
            </a:r>
            <a:r>
              <a:rPr lang="en-US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5743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458B7F-0BD1-8E08-D83D-1F9D28073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Diese Arbeit zeigt nur die </a:t>
            </a:r>
            <a:r>
              <a:rPr lang="de-DE" b="1" u="sng" dirty="0"/>
              <a:t>klassische</a:t>
            </a:r>
            <a:r>
              <a:rPr lang="de-DE" dirty="0"/>
              <a:t> 3D-Punktwolkenverarbeitung. </a:t>
            </a:r>
            <a:br>
              <a:rPr lang="de-DE" dirty="0"/>
            </a:br>
            <a:r>
              <a:rPr lang="de-DE" dirty="0"/>
              <a:t>Um sich jedoch an </a:t>
            </a:r>
            <a:r>
              <a:rPr lang="de-DE" b="1" u="sng" dirty="0"/>
              <a:t>komplexe</a:t>
            </a:r>
            <a:r>
              <a:rPr lang="de-DE" dirty="0"/>
              <a:t> Szenarien anpassen zu können, sollten </a:t>
            </a:r>
            <a:r>
              <a:rPr lang="de-DE" b="1" u="sng" dirty="0"/>
              <a:t>neuronale Netze</a:t>
            </a:r>
            <a:r>
              <a:rPr lang="de-DE" dirty="0"/>
              <a:t> aufgrund ihrer besseren </a:t>
            </a:r>
            <a:r>
              <a:rPr lang="de-DE" b="1" u="sng" dirty="0"/>
              <a:t>Lernfähigkeit</a:t>
            </a:r>
            <a:r>
              <a:rPr lang="de-DE" dirty="0"/>
              <a:t> eingeführt werden.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in dieser Arbeit verwendeten Parameter können sich nur auf den </a:t>
            </a:r>
            <a:r>
              <a:rPr lang="de-DE" b="1" u="sng" dirty="0"/>
              <a:t>aktuellen Ausschnitt</a:t>
            </a:r>
            <a:r>
              <a:rPr lang="de-DE" dirty="0"/>
              <a:t> beziehen. Weitere Daten könnten verarbeitet und untersucht werden.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BF13-B17A-3D5D-6901-995F8E4C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r>
              <a:rPr lang="en-US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041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A60090-FB9E-30D8-E7F8-8DCF6F65E0DD}"/>
              </a:ext>
            </a:extLst>
          </p:cNvPr>
          <p:cNvSpPr txBox="1"/>
          <p:nvPr/>
        </p:nvSpPr>
        <p:spPr>
          <a:xfrm>
            <a:off x="540001" y="2895600"/>
            <a:ext cx="80639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 sz="5000" noProof="0" dirty="0"/>
              <a:t>Vielen</a:t>
            </a:r>
            <a:r>
              <a:rPr lang="en-US" altLang="zh-CN" sz="5000" dirty="0"/>
              <a:t> Dank für </a:t>
            </a:r>
            <a:br>
              <a:rPr lang="en-US" altLang="zh-CN" sz="5000" dirty="0"/>
            </a:br>
            <a:r>
              <a:rPr lang="en-US" altLang="zh-CN" sz="5000" dirty="0"/>
              <a:t>die </a:t>
            </a:r>
            <a:r>
              <a:rPr lang="en-US" altLang="zh-CN" sz="5000" dirty="0" err="1"/>
              <a:t>Aufmerksamkeit</a:t>
            </a:r>
            <a:r>
              <a:rPr lang="en-US" altLang="zh-CN" sz="5000"/>
              <a:t>! </a:t>
            </a:r>
            <a:endParaRPr lang="de-DE" sz="5000" noProof="0" dirty="0"/>
          </a:p>
        </p:txBody>
      </p:sp>
    </p:spTree>
    <p:extLst>
      <p:ext uri="{BB962C8B-B14F-4D97-AF65-F5344CB8AC3E}">
        <p14:creationId xmlns:p14="http://schemas.microsoft.com/office/powerpoint/2010/main" val="327863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360872-9C94-3B47-FDD3-E0712164A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noProof="0" dirty="0"/>
              <a:t>Motivationen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noProof="0" dirty="0"/>
              <a:t>Hintergrund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noProof="0" dirty="0"/>
              <a:t>Implementierungsschritte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noProof="0" dirty="0"/>
              <a:t>Fazit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dirty="0"/>
              <a:t>Ausblick </a:t>
            </a:r>
            <a:endParaRPr lang="de-DE" sz="2200" noProof="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2200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EA756C-3D02-A539-049D-0432F7D5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82427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C5FB85-92E5-8036-EA0F-C04CFF9F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i="0" noProof="0" dirty="0">
                <a:solidFill>
                  <a:srgbClr val="060607"/>
                </a:solidFill>
                <a:effectLst/>
              </a:rPr>
              <a:t>Ziel des Projekts </a:t>
            </a:r>
          </a:p>
          <a:p>
            <a:pPr marL="1066800" lvl="2" indent="-342900">
              <a:buFont typeface="Arial" panose="020B0604020202020204" pitchFamily="34" charset="0"/>
              <a:buChar char="•"/>
            </a:pPr>
            <a:r>
              <a:rPr lang="de-DE" b="0" i="0" noProof="0" dirty="0">
                <a:solidFill>
                  <a:srgbClr val="060607"/>
                </a:solidFill>
                <a:effectLst/>
              </a:rPr>
              <a:t>Bewegungserkennung in 3D-Punktwolken zur Identifikation von Objekten (z.B. Fahrzeuge, Personen). </a:t>
            </a:r>
          </a:p>
          <a:p>
            <a:pPr lvl="2" indent="0">
              <a:buNone/>
            </a:pPr>
            <a:endParaRPr lang="de-DE" b="0" i="0" noProof="0" dirty="0">
              <a:solidFill>
                <a:srgbClr val="060607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i="0" noProof="0" dirty="0">
                <a:solidFill>
                  <a:srgbClr val="060607"/>
                </a:solidFill>
                <a:effectLst/>
              </a:rPr>
              <a:t>Anwendungsgebiete </a:t>
            </a:r>
          </a:p>
          <a:p>
            <a:pPr marL="1066800" lvl="2" indent="-342900">
              <a:buFont typeface="Arial" panose="020B0604020202020204" pitchFamily="34" charset="0"/>
              <a:buChar char="•"/>
            </a:pPr>
            <a:r>
              <a:rPr lang="de-DE" b="0" i="0" noProof="0" dirty="0">
                <a:solidFill>
                  <a:srgbClr val="060607"/>
                </a:solidFill>
                <a:effectLst/>
              </a:rPr>
              <a:t>Automatisiertes Fahren (Fahrzeugdetektion) </a:t>
            </a:r>
          </a:p>
          <a:p>
            <a:pPr marL="1066800" lvl="2" indent="-342900">
              <a:buFont typeface="Arial" panose="020B0604020202020204" pitchFamily="34" charset="0"/>
              <a:buChar char="•"/>
            </a:pPr>
            <a:r>
              <a:rPr lang="de-DE" b="0" i="0" noProof="0" dirty="0">
                <a:solidFill>
                  <a:srgbClr val="060607"/>
                </a:solidFill>
                <a:effectLst/>
              </a:rPr>
              <a:t>Sicherheitsanwendungen (Personenerkennung) </a:t>
            </a:r>
          </a:p>
          <a:p>
            <a:pPr marL="1066800" lvl="2" indent="-342900">
              <a:buFont typeface="Arial" panose="020B0604020202020204" pitchFamily="34" charset="0"/>
              <a:buChar char="•"/>
            </a:pPr>
            <a:r>
              <a:rPr lang="de-DE" b="0" i="0" noProof="0" dirty="0">
                <a:solidFill>
                  <a:srgbClr val="060607"/>
                </a:solidFill>
                <a:effectLst/>
              </a:rPr>
              <a:t>Robotertechnik (Vermeidung von Kollisionen) </a:t>
            </a:r>
            <a:endParaRPr lang="de-DE" noProof="0" dirty="0">
              <a:solidFill>
                <a:srgbClr val="060607"/>
              </a:solidFill>
            </a:endParaRPr>
          </a:p>
          <a:p>
            <a:endParaRPr lang="de-DE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C73CB-45DB-1E09-90DA-E15BCEF5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Motivationen </a:t>
            </a:r>
          </a:p>
        </p:txBody>
      </p:sp>
    </p:spTree>
    <p:extLst>
      <p:ext uri="{BB962C8B-B14F-4D97-AF65-F5344CB8AC3E}">
        <p14:creationId xmlns:p14="http://schemas.microsoft.com/office/powerpoint/2010/main" val="178608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1EEB1-23B7-8948-A300-EB93B211B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Datenquellen </a:t>
            </a:r>
          </a:p>
          <a:p>
            <a:pPr marL="10096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 err="1"/>
              <a:t>Rosbag</a:t>
            </a:r>
            <a:r>
              <a:rPr lang="de-DE" noProof="0" dirty="0"/>
              <a:t>-Files der Fahrt über den Campus </a:t>
            </a:r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Sensoren </a:t>
            </a:r>
          </a:p>
          <a:p>
            <a:pPr marL="10096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Lidar-Sensor auf </a:t>
            </a:r>
            <a:r>
              <a:rPr lang="de-DE" noProof="0" dirty="0" err="1"/>
              <a:t>Huskey</a:t>
            </a:r>
            <a:r>
              <a:rPr lang="de-DE" noProof="0" dirty="0"/>
              <a:t> : </a:t>
            </a:r>
            <a:r>
              <a:rPr lang="de-DE" noProof="0" dirty="0" err="1"/>
              <a:t>Velodyne</a:t>
            </a:r>
            <a:r>
              <a:rPr lang="de-DE" noProof="0" dirty="0"/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noProof="0" dirty="0"/>
              <a:t>Programmiersprache </a:t>
            </a:r>
          </a:p>
          <a:p>
            <a:pPr marL="10096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Python </a:t>
            </a:r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Trainingsplattform </a:t>
            </a:r>
          </a:p>
          <a:p>
            <a:pPr marL="10096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 err="1"/>
              <a:t>Colab</a:t>
            </a:r>
            <a:r>
              <a:rPr lang="de-DE" noProof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CC592-B183-F540-C07B-7DD990F6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Hintergrund</a:t>
            </a:r>
          </a:p>
        </p:txBody>
      </p:sp>
    </p:spTree>
    <p:extLst>
      <p:ext uri="{BB962C8B-B14F-4D97-AF65-F5344CB8AC3E}">
        <p14:creationId xmlns:p14="http://schemas.microsoft.com/office/powerpoint/2010/main" val="3349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E9E75B-CAEF-4FF5-59EC-C919C41D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1: Laden und Filterung der Punktwolke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b="0" i="0" noProof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endParaRPr lang="de-DE" noProof="0" dirty="0"/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2: Punktwolkenregistrierung (ICP)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b="0" i="0" noProof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endParaRPr lang="de-DE" noProof="0" dirty="0"/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3: Bewegungserkennung (Optical Flow)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b="0" i="0" noProof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endParaRPr lang="de-DE" noProof="0" dirty="0"/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4: Clustering und Objektextraktion (DBSCAN)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b="0" i="0" noProof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endParaRPr lang="de-DE" noProof="0" dirty="0"/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5: Visualisierung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b="0" i="0" noProof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endParaRPr lang="de-DE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239220-C125-DBA2-5ECC-2353F207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Implementierungsschritte </a:t>
            </a:r>
          </a:p>
        </p:txBody>
      </p:sp>
    </p:spTree>
    <p:extLst>
      <p:ext uri="{BB962C8B-B14F-4D97-AF65-F5344CB8AC3E}">
        <p14:creationId xmlns:p14="http://schemas.microsoft.com/office/powerpoint/2010/main" val="269120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AFA74-C74D-A643-A2CA-7AE9C17C2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22C335-8CD5-07EE-EE13-375DBDB56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1: Laden und Filterung der Punktwolke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b="0" i="0" noProof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endParaRPr lang="de-DE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9C1256-03B7-A9E0-066E-B458A16D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Implementierungsschritte </a:t>
            </a:r>
          </a:p>
        </p:txBody>
      </p:sp>
      <p:pic>
        <p:nvPicPr>
          <p:cNvPr id="4" name="Video_Rviz">
            <a:hlinkClick r:id="" action="ppaction://media"/>
            <a:extLst>
              <a:ext uri="{FF2B5EF4-FFF2-40B4-BE49-F238E27FC236}">
                <a16:creationId xmlns:a16="http://schemas.microsoft.com/office/drawing/2014/main" id="{855393FC-CE30-B00F-C0E8-84427FADAE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1699" y="2952930"/>
            <a:ext cx="3193145" cy="3470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7E2FA-4626-B8EF-A52D-A152061FCE60}"/>
              </a:ext>
            </a:extLst>
          </p:cNvPr>
          <p:cNvSpPr txBox="1"/>
          <p:nvPr/>
        </p:nvSpPr>
        <p:spPr>
          <a:xfrm>
            <a:off x="685800" y="1752601"/>
            <a:ext cx="766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/>
              <a:t>Es werden die Frames ausgewählt, die die </a:t>
            </a:r>
            <a:r>
              <a:rPr lang="de-DE" b="1" u="sng" noProof="0" dirty="0"/>
              <a:t>Bedingungen</a:t>
            </a:r>
            <a:r>
              <a:rPr lang="de-DE" noProof="0" dirty="0"/>
              <a:t> erfüllen.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/>
              <a:t>Die Position des Sensors bleibt unverändert.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/>
              <a:t>Mit bewegender Person </a:t>
            </a:r>
          </a:p>
          <a:p>
            <a:r>
              <a:rPr lang="de-DE" noProof="0" dirty="0">
                <a:sym typeface="Wingdings" panose="05000000000000000000" pitchFamily="2" charset="2"/>
              </a:rPr>
              <a:t> </a:t>
            </a:r>
            <a:r>
              <a:rPr lang="de-DE" noProof="0" dirty="0"/>
              <a:t>60 Frames (2 Sekunden) </a:t>
            </a:r>
          </a:p>
        </p:txBody>
      </p:sp>
      <p:pic>
        <p:nvPicPr>
          <p:cNvPr id="6" name="Video_Rviz_cropped">
            <a:hlinkClick r:id="" action="ppaction://media"/>
            <a:extLst>
              <a:ext uri="{FF2B5EF4-FFF2-40B4-BE49-F238E27FC236}">
                <a16:creationId xmlns:a16="http://schemas.microsoft.com/office/drawing/2014/main" id="{DA5F9360-90F6-0D35-21B7-C3557FC649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3000" y="3200400"/>
            <a:ext cx="2703572" cy="2703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3DF0B3-5098-06B9-138A-C4A42F24BEDF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2590800" y="4419600"/>
            <a:ext cx="2362200" cy="13258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B63E728-4995-3013-735B-74DEC165BF9C}"/>
              </a:ext>
            </a:extLst>
          </p:cNvPr>
          <p:cNvSpPr/>
          <p:nvPr/>
        </p:nvSpPr>
        <p:spPr>
          <a:xfrm>
            <a:off x="1295400" y="3733800"/>
            <a:ext cx="1295400" cy="1371600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2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3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AFA74-C74D-A643-A2CA-7AE9C17C2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22C335-8CD5-07EE-EE13-375DBDB56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1: Laden und Filterung der Punktwolke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b="0" i="0" noProof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endParaRPr lang="de-DE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9C1256-03B7-A9E0-066E-B458A16D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Implementierungsschritte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548442A-B1DF-9D69-438D-D9B36978B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258287"/>
              </p:ext>
            </p:extLst>
          </p:nvPr>
        </p:nvGraphicFramePr>
        <p:xfrm>
          <a:off x="305929" y="1837720"/>
          <a:ext cx="80640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CC3B140-1EB6-E4B3-6D2A-76DAAAF7016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6666" t="14564" r="34167" b="12162"/>
          <a:stretch/>
        </p:blipFill>
        <p:spPr>
          <a:xfrm>
            <a:off x="6019800" y="3954819"/>
            <a:ext cx="1667814" cy="2479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E40D8-8699-D419-1B89-F78C31DEA62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000" t="15512" r="27500" b="12416"/>
          <a:stretch/>
        </p:blipFill>
        <p:spPr>
          <a:xfrm>
            <a:off x="294247" y="4001480"/>
            <a:ext cx="2430243" cy="2438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C1C4C-75BD-7FCD-6050-2E328D39184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rcRect l="30000" r="27500"/>
          <a:stretch/>
        </p:blipFill>
        <p:spPr>
          <a:xfrm>
            <a:off x="3334765" y="3696681"/>
            <a:ext cx="1970467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973F0E-9E65-702D-A431-F82364563DC1}"/>
              </a:ext>
            </a:extLst>
          </p:cNvPr>
          <p:cNvSpPr txBox="1"/>
          <p:nvPr/>
        </p:nvSpPr>
        <p:spPr>
          <a:xfrm>
            <a:off x="2842699" y="2859359"/>
            <a:ext cx="251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/>
              <a:t>x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noProof="0" dirty="0"/>
              <a:t> [</a:t>
            </a:r>
            <a:r>
              <a:rPr lang="de-DE" noProof="0" dirty="0" err="1"/>
              <a:t>x_min</a:t>
            </a:r>
            <a:r>
              <a:rPr lang="de-DE" noProof="0" dirty="0"/>
              <a:t>, </a:t>
            </a:r>
            <a:r>
              <a:rPr lang="de-DE" noProof="0" dirty="0" err="1"/>
              <a:t>x_max</a:t>
            </a:r>
            <a:r>
              <a:rPr lang="de-DE" noProof="0" dirty="0"/>
              <a:t>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y</a:t>
            </a:r>
            <a:r>
              <a:rPr lang="de-DE" noProof="0" dirty="0"/>
              <a:t>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  <a:r>
              <a:rPr lang="de-DE" noProof="0" dirty="0"/>
              <a:t> [</a:t>
            </a:r>
            <a:r>
              <a:rPr lang="de-DE" noProof="0" dirty="0" err="1"/>
              <a:t>y_min</a:t>
            </a:r>
            <a:r>
              <a:rPr lang="de-DE" noProof="0" dirty="0"/>
              <a:t>, </a:t>
            </a:r>
            <a:r>
              <a:rPr lang="de-DE" noProof="0" dirty="0" err="1"/>
              <a:t>y_max</a:t>
            </a:r>
            <a:r>
              <a:rPr lang="de-DE" noProof="0" dirty="0"/>
              <a:t>]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4AA5-B1DE-B9B7-A4E2-FCF9B63A07E2}"/>
              </a:ext>
            </a:extLst>
          </p:cNvPr>
          <p:cNvCxnSpPr/>
          <p:nvPr/>
        </p:nvCxnSpPr>
        <p:spPr>
          <a:xfrm>
            <a:off x="3334765" y="5105401"/>
            <a:ext cx="207543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3CC143-412A-D426-F8C9-F2471556D786}"/>
              </a:ext>
            </a:extLst>
          </p:cNvPr>
          <p:cNvCxnSpPr>
            <a:cxnSpLocks/>
          </p:cNvCxnSpPr>
          <p:nvPr/>
        </p:nvCxnSpPr>
        <p:spPr>
          <a:xfrm flipV="1">
            <a:off x="4267200" y="4038601"/>
            <a:ext cx="0" cy="2286000"/>
          </a:xfrm>
          <a:prstGeom prst="straightConnector1">
            <a:avLst/>
          </a:prstGeom>
          <a:ln w="38100">
            <a:solidFill>
              <a:schemeClr val="accent2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26225-3DA3-0532-194C-E105A95B7140}"/>
              </a:ext>
            </a:extLst>
          </p:cNvPr>
          <p:cNvSpPr txBox="1"/>
          <p:nvPr/>
        </p:nvSpPr>
        <p:spPr>
          <a:xfrm>
            <a:off x="5213183" y="4746721"/>
            <a:ext cx="44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noProof="0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DA354-E265-2726-48AF-E85F9F5221BE}"/>
              </a:ext>
            </a:extLst>
          </p:cNvPr>
          <p:cNvSpPr txBox="1"/>
          <p:nvPr/>
        </p:nvSpPr>
        <p:spPr>
          <a:xfrm>
            <a:off x="3878749" y="3807902"/>
            <a:ext cx="44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noProof="0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52784-E7D4-E8DF-1928-5AED85EB85B6}"/>
              </a:ext>
            </a:extLst>
          </p:cNvPr>
          <p:cNvSpPr txBox="1"/>
          <p:nvPr/>
        </p:nvSpPr>
        <p:spPr>
          <a:xfrm>
            <a:off x="5480878" y="2856520"/>
            <a:ext cx="2889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u="sng" dirty="0"/>
              <a:t>Sinnvolle Bereiche</a:t>
            </a:r>
            <a:r>
              <a:rPr lang="de-DE" dirty="0"/>
              <a:t> werden ausgewählt.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2C396E-9C86-1FBA-45DC-4F41A27D2801}"/>
              </a:ext>
            </a:extLst>
          </p:cNvPr>
          <p:cNvSpPr txBox="1"/>
          <p:nvPr/>
        </p:nvSpPr>
        <p:spPr>
          <a:xfrm>
            <a:off x="292685" y="2856520"/>
            <a:ext cx="24264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 vom LIDAR erfasste </a:t>
            </a:r>
            <a:r>
              <a:rPr lang="de-DE" b="1" u="sng" dirty="0"/>
              <a:t>Bereich</a:t>
            </a:r>
            <a:r>
              <a:rPr lang="de-DE" dirty="0"/>
              <a:t> ist </a:t>
            </a:r>
            <a:r>
              <a:rPr lang="de-DE" b="1" u="sng" dirty="0"/>
              <a:t>zu groß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0193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DFBBA-880F-CB33-00C1-4012FEFA6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46038E-550E-9043-E235-89FD9B8AC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2: Punktwolkenregistrierung (ICP)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b="0" i="0" noProof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endParaRPr lang="de-DE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CEF74-8CF4-C213-E9C9-A870D69D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Implementierungsschritte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5EA09-C307-F47E-9D21-B0C7D629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72" t="24165" r="5950" b="16908"/>
          <a:stretch/>
        </p:blipFill>
        <p:spPr>
          <a:xfrm>
            <a:off x="562664" y="2743200"/>
            <a:ext cx="7789336" cy="3505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B191A-A025-61A4-46D9-5EF862D22C33}"/>
              </a:ext>
            </a:extLst>
          </p:cNvPr>
          <p:cNvSpPr txBox="1"/>
          <p:nvPr/>
        </p:nvSpPr>
        <p:spPr>
          <a:xfrm>
            <a:off x="609600" y="1738824"/>
            <a:ext cx="774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noProof="0" dirty="0"/>
              <a:t>Nach dem </a:t>
            </a:r>
            <a:r>
              <a:rPr lang="de-DE" dirty="0"/>
              <a:t>ICP</a:t>
            </a:r>
            <a:r>
              <a:rPr lang="de-DE" noProof="0" dirty="0"/>
              <a:t>-Algorithmus werden alle Frames kombiniert. </a:t>
            </a:r>
          </a:p>
          <a:p>
            <a:r>
              <a:rPr lang="de-DE" noProof="0" dirty="0">
                <a:sym typeface="Wingdings" panose="05000000000000000000" pitchFamily="2" charset="2"/>
              </a:rPr>
              <a:t> Bewegungsspuren </a:t>
            </a:r>
            <a:endParaRPr lang="de-DE" noProof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7213C3-5935-87AE-96D0-72C41A2F0866}"/>
              </a:ext>
            </a:extLst>
          </p:cNvPr>
          <p:cNvCxnSpPr>
            <a:cxnSpLocks/>
          </p:cNvCxnSpPr>
          <p:nvPr/>
        </p:nvCxnSpPr>
        <p:spPr>
          <a:xfrm>
            <a:off x="1981200" y="2385155"/>
            <a:ext cx="1066800" cy="14308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14B3A22-9D3C-2BDE-C001-D8D9456BCAD0}"/>
              </a:ext>
            </a:extLst>
          </p:cNvPr>
          <p:cNvSpPr/>
          <p:nvPr/>
        </p:nvSpPr>
        <p:spPr>
          <a:xfrm>
            <a:off x="2450283" y="3939880"/>
            <a:ext cx="149786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8666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CB59C-6137-6A2D-E433-CA529782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616F30-22A9-E1C3-2A88-12B07DD1A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Schritt 3: Bewegungserkennung (Optical Flow)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b="0" i="0" noProof="0" dirty="0">
                <a:solidFill>
                  <a:srgbClr val="FF0000"/>
                </a:solidFill>
                <a:effectLst/>
                <a:latin typeface="Google Sans"/>
              </a:rPr>
              <a:t>✔</a:t>
            </a:r>
            <a:r>
              <a:rPr lang="de-DE" b="0" i="0" noProof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endParaRPr lang="de-DE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D6DB8D-D20D-32D2-29E5-4A8C89D1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Implementierungsschritte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6EA4D-AB47-65F2-BE2D-C9DC7014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631153"/>
            <a:ext cx="5339697" cy="1679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FBD82-C474-0901-D5D0-54478AEAE63C}"/>
              </a:ext>
            </a:extLst>
          </p:cNvPr>
          <p:cNvSpPr txBox="1"/>
          <p:nvPr/>
        </p:nvSpPr>
        <p:spPr>
          <a:xfrm>
            <a:off x="609600" y="1681628"/>
            <a:ext cx="6966556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noProof="0" dirty="0"/>
              <a:t>Methode: </a:t>
            </a:r>
            <a:r>
              <a:rPr lang="de-DE" noProof="0" dirty="0" err="1"/>
              <a:t>Nearest</a:t>
            </a:r>
            <a:r>
              <a:rPr lang="de-DE" noProof="0" dirty="0"/>
              <a:t> </a:t>
            </a:r>
            <a:r>
              <a:rPr lang="de-DE" noProof="0" dirty="0" err="1"/>
              <a:t>Neighbor</a:t>
            </a:r>
            <a:r>
              <a:rPr lang="de-DE" noProof="0" dirty="0"/>
              <a:t> Search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Grundidee: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Für jeden Punkt in der </a:t>
            </a:r>
            <a:r>
              <a:rPr lang="de-DE" b="1" u="sng" noProof="0" dirty="0"/>
              <a:t>Quellpunktwolke</a:t>
            </a:r>
            <a:r>
              <a:rPr lang="de-DE" noProof="0" dirty="0"/>
              <a:t> wird ein </a:t>
            </a:r>
            <a:r>
              <a:rPr lang="de-DE" b="1" u="sng" noProof="0" dirty="0"/>
              <a:t>nächstgelegener</a:t>
            </a:r>
            <a:r>
              <a:rPr lang="de-DE" u="sng" noProof="0" dirty="0"/>
              <a:t> </a:t>
            </a:r>
            <a:r>
              <a:rPr lang="de-DE" noProof="0" dirty="0"/>
              <a:t>Punkt in der </a:t>
            </a:r>
            <a:r>
              <a:rPr lang="de-DE" b="1" u="sng" noProof="0" dirty="0"/>
              <a:t>Zielpunktwolke</a:t>
            </a:r>
            <a:r>
              <a:rPr lang="de-DE" noProof="0" dirty="0"/>
              <a:t> gesucht.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noProof="0" dirty="0"/>
              <a:t>Diese Suche basiert auf räumlichen </a:t>
            </a:r>
            <a:r>
              <a:rPr lang="de-DE" b="1" u="sng" noProof="0" dirty="0"/>
              <a:t>Abständen</a:t>
            </a:r>
            <a:r>
              <a:rPr lang="de-DE" noProof="0" dirty="0"/>
              <a:t> und hilft, eine Punkt-zu-Punkt-</a:t>
            </a:r>
            <a:r>
              <a:rPr lang="de-DE" b="1" u="sng" noProof="0" dirty="0"/>
              <a:t>Korrespondenz</a:t>
            </a:r>
            <a:r>
              <a:rPr lang="de-DE" noProof="0" dirty="0"/>
              <a:t> herzustellen.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Implementierung mit „Open3D“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687271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986D94C41693E4BB4A82C09BD7C2D2A" ma:contentTypeVersion="10" ma:contentTypeDescription="Ein neues Dokument erstellen." ma:contentTypeScope="" ma:versionID="d99218eb3745b94458667c1d10adb368">
  <xsd:schema xmlns:xsd="http://www.w3.org/2001/XMLSchema" xmlns:xs="http://www.w3.org/2001/XMLSchema" xmlns:p="http://schemas.microsoft.com/office/2006/metadata/properties" xmlns:ns3="4261f53c-e7f9-40ea-be9e-2b67b9212dc8" targetNamespace="http://schemas.microsoft.com/office/2006/metadata/properties" ma:root="true" ma:fieldsID="a9e3949089499e9f9f121b75577873dc" ns3:_="">
    <xsd:import namespace="4261f53c-e7f9-40ea-be9e-2b67b9212dc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1f53c-e7f9-40ea-be9e-2b67b9212dc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CD5A0E-41EB-4A11-B133-DD11392F5B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61f53c-e7f9-40ea-be9e-2b67b9212d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A81761-C54F-40B8-9883-B0A1E2F8A0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1BF264-2234-4666-AB89-D6612974900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4261f53c-e7f9-40ea-be9e-2b67b9212dc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Vorlage_Powerpoint</Template>
  <TotalTime>0</TotalTime>
  <Words>1109</Words>
  <Application>Microsoft Office PowerPoint</Application>
  <PresentationFormat>On-screen Show (4:3)</PresentationFormat>
  <Paragraphs>137</Paragraphs>
  <Slides>15</Slides>
  <Notes>15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Google Sans</vt:lpstr>
      <vt:lpstr>Inter</vt:lpstr>
      <vt:lpstr>Verdana</vt:lpstr>
      <vt:lpstr>Wingdings</vt:lpstr>
      <vt:lpstr>Custom Design</vt:lpstr>
      <vt:lpstr>3D Bewegungserkennung in Punktewolken</vt:lpstr>
      <vt:lpstr>Agenda </vt:lpstr>
      <vt:lpstr>Motivationen </vt:lpstr>
      <vt:lpstr>Hintergrund</vt:lpstr>
      <vt:lpstr>Implementierungsschritte </vt:lpstr>
      <vt:lpstr>Implementierungsschritte </vt:lpstr>
      <vt:lpstr>Implementierungsschritte </vt:lpstr>
      <vt:lpstr>Implementierungsschritte </vt:lpstr>
      <vt:lpstr>Implementierungsschritte </vt:lpstr>
      <vt:lpstr>Implementierungsschritte </vt:lpstr>
      <vt:lpstr>Implementierungsschritte </vt:lpstr>
      <vt:lpstr>Implementierungsschritte </vt:lpstr>
      <vt:lpstr>Fazit </vt:lpstr>
      <vt:lpstr>Ausblick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Xiaomeng Huang</dc:creator>
  <cp:lastModifiedBy>Huang, Xiaomeng</cp:lastModifiedBy>
  <cp:revision>6</cp:revision>
  <dcterms:created xsi:type="dcterms:W3CDTF">2024-10-09T15:22:52Z</dcterms:created>
  <dcterms:modified xsi:type="dcterms:W3CDTF">2025-01-22T09:17:01Z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0x0101001986D94C41693E4BB4A82C09BD7C2D2A</vt:lpwstr>
  </property>
</Properties>
</file>